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95" r:id="rId5"/>
    <p:sldId id="271" r:id="rId6"/>
    <p:sldId id="272" r:id="rId7"/>
    <p:sldId id="273" r:id="rId8"/>
    <p:sldId id="274" r:id="rId9"/>
    <p:sldId id="260" r:id="rId10"/>
    <p:sldId id="259" r:id="rId11"/>
    <p:sldId id="262" r:id="rId12"/>
    <p:sldId id="261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8" r:id="rId28"/>
    <p:sldId id="299" r:id="rId29"/>
    <p:sldId id="289" r:id="rId30"/>
    <p:sldId id="290" r:id="rId31"/>
    <p:sldId id="291" r:id="rId32"/>
    <p:sldId id="292" r:id="rId33"/>
    <p:sldId id="263" r:id="rId34"/>
    <p:sldId id="264" r:id="rId35"/>
    <p:sldId id="265" r:id="rId36"/>
    <p:sldId id="266" r:id="rId37"/>
    <p:sldId id="267" r:id="rId38"/>
    <p:sldId id="268" r:id="rId39"/>
    <p:sldId id="269" r:id="rId40"/>
    <p:sldId id="270" r:id="rId41"/>
    <p:sldId id="296" r:id="rId42"/>
    <p:sldId id="297" r:id="rId43"/>
    <p:sldId id="293" r:id="rId4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AADC-B00F-4C35-8A49-411FAECFC866}" type="datetimeFigureOut">
              <a:rPr lang="de-AT" smtClean="0"/>
              <a:pPr/>
              <a:t>31.10.2017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980D-C851-4A06-98AB-907DF5F8B8A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lner-gross.at/PDF/gramatica_basica_14_dativo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lner-gross.at/plakate/01_verbos_regulares_presente.jpg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lner-gross.at/plakate/02_verbos_irregulares_presente.jpg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lner-gross.at/PDF/gramatica_basica_01_presente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lner-gross.at/PDF/gramatica_basica_17_estar_ser.pdf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lner-gross.at/PDF/gramatica_basica_01_presente.pdf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sz="4800" dirty="0" err="1" smtClean="0">
                <a:solidFill>
                  <a:srgbClr val="7030A0"/>
                </a:solidFill>
              </a:rPr>
              <a:t>Ejercicios</a:t>
            </a:r>
            <a:r>
              <a:rPr lang="de-AT" sz="4800" dirty="0" smtClean="0">
                <a:solidFill>
                  <a:srgbClr val="7030A0"/>
                </a:solidFill>
              </a:rPr>
              <a:t> </a:t>
            </a:r>
            <a:r>
              <a:rPr lang="de-AT" sz="4800" dirty="0" err="1" smtClean="0">
                <a:solidFill>
                  <a:srgbClr val="7030A0"/>
                </a:solidFill>
              </a:rPr>
              <a:t>unidad</a:t>
            </a:r>
            <a:r>
              <a:rPr lang="de-AT" sz="4800" dirty="0" smtClean="0">
                <a:solidFill>
                  <a:srgbClr val="7030A0"/>
                </a:solidFill>
              </a:rPr>
              <a:t> 1-3 PA </a:t>
            </a:r>
            <a:r>
              <a:rPr lang="de-AT" sz="4800" dirty="0" err="1" smtClean="0">
                <a:solidFill>
                  <a:srgbClr val="7030A0"/>
                </a:solidFill>
              </a:rPr>
              <a:t>tomo</a:t>
            </a:r>
            <a:r>
              <a:rPr lang="de-AT" sz="4800" dirty="0" smtClean="0">
                <a:solidFill>
                  <a:srgbClr val="7030A0"/>
                </a:solidFill>
              </a:rPr>
              <a:t> 1 a1-a2</a:t>
            </a:r>
            <a:endParaRPr lang="de-AT" sz="4800" dirty="0">
              <a:solidFill>
                <a:srgbClr val="7030A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 smtClean="0"/>
              <a:t>Clases</a:t>
            </a:r>
            <a:r>
              <a:rPr lang="de-AT" dirty="0" smtClean="0"/>
              <a:t> </a:t>
            </a:r>
            <a:r>
              <a:rPr lang="de-AT" dirty="0" err="1" smtClean="0"/>
              <a:t>invertidas</a:t>
            </a:r>
            <a:r>
              <a:rPr lang="de-AT" dirty="0" smtClean="0"/>
              <a:t>, </a:t>
            </a:r>
            <a:r>
              <a:rPr lang="de-AT" dirty="0" err="1" smtClean="0"/>
              <a:t>l@s</a:t>
            </a:r>
            <a:r>
              <a:rPr lang="de-AT" dirty="0" smtClean="0"/>
              <a:t> </a:t>
            </a:r>
            <a:r>
              <a:rPr lang="de-AT" dirty="0" err="1" smtClean="0"/>
              <a:t>alumn@s</a:t>
            </a:r>
            <a:r>
              <a:rPr lang="de-AT" dirty="0" smtClean="0"/>
              <a:t> </a:t>
            </a:r>
            <a:r>
              <a:rPr lang="de-AT" dirty="0" err="1" smtClean="0"/>
              <a:t>deberían</a:t>
            </a:r>
            <a:r>
              <a:rPr lang="de-AT" dirty="0" smtClean="0"/>
              <a:t> </a:t>
            </a:r>
            <a:r>
              <a:rPr lang="de-AT" dirty="0" err="1" smtClean="0"/>
              <a:t>repetir</a:t>
            </a:r>
            <a:r>
              <a:rPr lang="de-AT" dirty="0" smtClean="0"/>
              <a:t> la </a:t>
            </a:r>
            <a:r>
              <a:rPr lang="de-AT" dirty="0" err="1" smtClean="0"/>
              <a:t>ponencia</a:t>
            </a:r>
            <a:r>
              <a:rPr lang="de-AT" dirty="0" smtClean="0"/>
              <a:t> </a:t>
            </a:r>
            <a:r>
              <a:rPr lang="de-AT" dirty="0" err="1" smtClean="0"/>
              <a:t>tantas</a:t>
            </a:r>
            <a:r>
              <a:rPr lang="de-AT" dirty="0" smtClean="0"/>
              <a:t> </a:t>
            </a:r>
            <a:r>
              <a:rPr lang="de-AT" dirty="0" err="1" smtClean="0"/>
              <a:t>veces</a:t>
            </a:r>
            <a:r>
              <a:rPr lang="de-AT" dirty="0" smtClean="0"/>
              <a:t> </a:t>
            </a:r>
            <a:r>
              <a:rPr lang="de-AT" dirty="0" err="1" smtClean="0"/>
              <a:t>que</a:t>
            </a:r>
            <a:r>
              <a:rPr lang="de-AT" dirty="0" smtClean="0"/>
              <a:t> </a:t>
            </a:r>
            <a:r>
              <a:rPr lang="de-AT" dirty="0" err="1" smtClean="0"/>
              <a:t>sea</a:t>
            </a:r>
            <a:r>
              <a:rPr lang="de-AT" dirty="0" smtClean="0"/>
              <a:t> </a:t>
            </a:r>
            <a:r>
              <a:rPr lang="de-AT" dirty="0" err="1" smtClean="0"/>
              <a:t>necesario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Hoy </a:t>
            </a:r>
            <a:r>
              <a:rPr lang="de-AT" dirty="0" err="1" smtClean="0"/>
              <a:t>tom</a:t>
            </a:r>
            <a:r>
              <a:rPr lang="de-AT" dirty="0" err="1" smtClean="0">
                <a:solidFill>
                  <a:srgbClr val="FF0000"/>
                </a:solidFill>
              </a:rPr>
              <a:t>amos</a:t>
            </a:r>
            <a:r>
              <a:rPr lang="de-AT" dirty="0" smtClean="0"/>
              <a:t> </a:t>
            </a:r>
            <a:r>
              <a:rPr lang="de-AT" dirty="0" err="1" smtClean="0"/>
              <a:t>una</a:t>
            </a:r>
            <a:r>
              <a:rPr lang="de-AT" dirty="0" smtClean="0"/>
              <a:t> </a:t>
            </a:r>
            <a:r>
              <a:rPr lang="de-AT" dirty="0" err="1" smtClean="0"/>
              <a:t>caña</a:t>
            </a:r>
            <a:r>
              <a:rPr lang="de-AT" dirty="0" smtClean="0"/>
              <a:t> y </a:t>
            </a:r>
            <a:r>
              <a:rPr lang="de-AT" dirty="0" err="1" smtClean="0"/>
              <a:t>un</a:t>
            </a:r>
            <a:r>
              <a:rPr lang="de-AT" dirty="0" smtClean="0"/>
              <a:t> </a:t>
            </a:r>
            <a:r>
              <a:rPr lang="de-AT" dirty="0" err="1" smtClean="0"/>
              <a:t>agua</a:t>
            </a:r>
            <a:r>
              <a:rPr lang="de-AT" dirty="0" smtClean="0"/>
              <a:t> </a:t>
            </a:r>
            <a:r>
              <a:rPr lang="de-AT" dirty="0" err="1" smtClean="0"/>
              <a:t>mineral</a:t>
            </a:r>
            <a:r>
              <a:rPr lang="de-AT" dirty="0" smtClean="0"/>
              <a:t> </a:t>
            </a:r>
            <a:r>
              <a:rPr lang="de-AT" dirty="0" err="1" smtClean="0"/>
              <a:t>con</a:t>
            </a:r>
            <a:r>
              <a:rPr lang="de-AT" dirty="0" smtClean="0"/>
              <a:t> gas.</a:t>
            </a:r>
            <a:endParaRPr lang="de-AT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OJO; </a:t>
            </a:r>
            <a:r>
              <a:rPr lang="de-AT" u="sng" dirty="0" err="1" smtClean="0"/>
              <a:t>el</a:t>
            </a:r>
            <a:r>
              <a:rPr lang="de-AT" u="sng" dirty="0" smtClean="0"/>
              <a:t> </a:t>
            </a:r>
            <a:r>
              <a:rPr lang="de-AT" dirty="0" err="1" smtClean="0"/>
              <a:t>agua</a:t>
            </a:r>
            <a:r>
              <a:rPr lang="de-AT" dirty="0" smtClean="0"/>
              <a:t> </a:t>
            </a:r>
            <a:r>
              <a:rPr lang="de-AT" dirty="0" err="1" smtClean="0"/>
              <a:t>mineral</a:t>
            </a:r>
            <a:r>
              <a:rPr lang="de-AT" dirty="0" smtClean="0"/>
              <a:t>, </a:t>
            </a:r>
          </a:p>
          <a:p>
            <a:r>
              <a:rPr lang="de-AT" dirty="0" smtClean="0"/>
              <a:t>Wort endet mit „a“ ist dennoch männlich!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Ich möchte einen Rotwein </a:t>
            </a:r>
            <a:r>
              <a:rPr lang="de-AT" dirty="0" smtClean="0"/>
              <a:t>trinken.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</a:t>
            </a:r>
            <a:r>
              <a:rPr lang="de-AT" dirty="0" err="1" smtClean="0">
                <a:solidFill>
                  <a:srgbClr val="FF0000"/>
                </a:solidFill>
              </a:rPr>
              <a:t>a</a:t>
            </a:r>
            <a:r>
              <a:rPr lang="de-AT" dirty="0" smtClean="0"/>
              <a:t> </a:t>
            </a:r>
            <a:r>
              <a:rPr lang="de-AT" dirty="0" err="1" smtClean="0"/>
              <a:t>tom</a:t>
            </a:r>
            <a:r>
              <a:rPr lang="de-AT" dirty="0" err="1" smtClean="0">
                <a:solidFill>
                  <a:srgbClr val="FF0000"/>
                </a:solidFill>
              </a:rPr>
              <a:t>ar</a:t>
            </a:r>
            <a:r>
              <a:rPr lang="de-AT" dirty="0" smtClean="0"/>
              <a:t> </a:t>
            </a:r>
            <a:r>
              <a:rPr lang="de-AT" dirty="0" err="1" smtClean="0"/>
              <a:t>un</a:t>
            </a:r>
            <a:r>
              <a:rPr lang="de-AT" dirty="0" smtClean="0"/>
              <a:t> </a:t>
            </a:r>
            <a:r>
              <a:rPr lang="de-AT" dirty="0" err="1" smtClean="0"/>
              <a:t>vino</a:t>
            </a:r>
            <a:r>
              <a:rPr lang="de-AT" dirty="0" smtClean="0"/>
              <a:t> </a:t>
            </a:r>
            <a:r>
              <a:rPr lang="de-AT" dirty="0" err="1" smtClean="0"/>
              <a:t>tinto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gusta</a:t>
            </a:r>
            <a:r>
              <a:rPr lang="de-AT" dirty="0" smtClean="0"/>
              <a:t> mit einem Zeitwort!(Nennform)</a:t>
            </a:r>
          </a:p>
          <a:p>
            <a:r>
              <a:rPr lang="de-AT" dirty="0" smtClean="0">
                <a:hlinkClick r:id="rId2"/>
              </a:rPr>
              <a:t>http://www.fellner-gross.at/PDF/gramatica_basica_14_dativo.pdf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Marta und Luis sind sehr intelligent.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Achtung: Plural sowohl bei dem Verb als auch bei dem Adjektiv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Marta y Luis </a:t>
            </a:r>
            <a:r>
              <a:rPr lang="de-AT" dirty="0" err="1" smtClean="0"/>
              <a:t>son</a:t>
            </a:r>
            <a:r>
              <a:rPr lang="de-AT" dirty="0" smtClean="0"/>
              <a:t> </a:t>
            </a:r>
            <a:r>
              <a:rPr lang="de-AT" dirty="0" err="1" smtClean="0"/>
              <a:t>muy</a:t>
            </a:r>
            <a:r>
              <a:rPr lang="de-AT" dirty="0" smtClean="0"/>
              <a:t> </a:t>
            </a:r>
            <a:r>
              <a:rPr lang="de-AT" dirty="0" err="1" smtClean="0"/>
              <a:t>inteligentes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AT" dirty="0" smtClean="0"/>
              <a:t>Pluralbildung mit „s“ oder „es“. </a:t>
            </a:r>
          </a:p>
          <a:p>
            <a:r>
              <a:rPr lang="de-AT" dirty="0" smtClean="0"/>
              <a:t>Das Verb wird auch in die Mehrzahl gesetzt, sein wird mit „</a:t>
            </a:r>
            <a:r>
              <a:rPr lang="de-AT" dirty="0" err="1" smtClean="0"/>
              <a:t>ser</a:t>
            </a:r>
            <a:r>
              <a:rPr lang="de-AT" dirty="0" smtClean="0"/>
              <a:t>“ ausgedrückt, es sind 2 Personen in der 3. Person Plural.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Die Bücher sind sehr alt.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Los </a:t>
            </a:r>
            <a:r>
              <a:rPr lang="de-AT" dirty="0" err="1" smtClean="0"/>
              <a:t>libros</a:t>
            </a:r>
            <a:r>
              <a:rPr lang="de-AT" dirty="0" smtClean="0"/>
              <a:t> </a:t>
            </a:r>
            <a:r>
              <a:rPr lang="de-AT" dirty="0" err="1" smtClean="0"/>
              <a:t>son</a:t>
            </a:r>
            <a:r>
              <a:rPr lang="de-AT" dirty="0" smtClean="0"/>
              <a:t> </a:t>
            </a:r>
            <a:r>
              <a:rPr lang="de-AT" dirty="0" err="1" smtClean="0"/>
              <a:t>muy</a:t>
            </a:r>
            <a:r>
              <a:rPr lang="de-AT" dirty="0" smtClean="0"/>
              <a:t> </a:t>
            </a:r>
            <a:r>
              <a:rPr lang="de-AT" dirty="0" err="1" smtClean="0"/>
              <a:t>viejos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Der Artikel, das Substantiv und das Eigenschaftswort werden in Plural gesetzt und übereingestimmt (</a:t>
            </a:r>
            <a:r>
              <a:rPr lang="de-AT" dirty="0" err="1" smtClean="0"/>
              <a:t>männl</a:t>
            </a:r>
            <a:r>
              <a:rPr lang="de-AT" dirty="0" smtClean="0"/>
              <a:t>, Plural)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Carmen arbeitet mit uns.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Carmen </a:t>
            </a:r>
            <a:r>
              <a:rPr lang="de-AT" dirty="0" err="1" smtClean="0"/>
              <a:t>trabaja</a:t>
            </a:r>
            <a:r>
              <a:rPr lang="de-AT" dirty="0" smtClean="0"/>
              <a:t> </a:t>
            </a:r>
            <a:r>
              <a:rPr lang="de-AT" dirty="0" err="1" smtClean="0"/>
              <a:t>con</a:t>
            </a:r>
            <a:r>
              <a:rPr lang="de-AT" dirty="0" smtClean="0"/>
              <a:t> </a:t>
            </a:r>
            <a:r>
              <a:rPr lang="de-AT" dirty="0" err="1" smtClean="0"/>
              <a:t>nosotros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Ich studiere gerade in Madrid.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de-AT" dirty="0" err="1" smtClean="0"/>
              <a:t>Traduce</a:t>
            </a:r>
            <a:r>
              <a:rPr lang="de-AT" dirty="0" smtClean="0"/>
              <a:t> la</a:t>
            </a:r>
            <a:r>
              <a:rPr lang="de-AT" u="sng" dirty="0" smtClean="0"/>
              <a:t>s</a:t>
            </a:r>
            <a:r>
              <a:rPr lang="de-AT" dirty="0" smtClean="0"/>
              <a:t> </a:t>
            </a:r>
            <a:r>
              <a:rPr lang="de-AT" dirty="0" err="1" smtClean="0"/>
              <a:t>siguiente</a:t>
            </a:r>
            <a:r>
              <a:rPr lang="de-AT" u="sng" dirty="0" err="1" smtClean="0"/>
              <a:t>s</a:t>
            </a:r>
            <a:r>
              <a:rPr lang="de-AT" dirty="0" smtClean="0"/>
              <a:t> </a:t>
            </a:r>
            <a:r>
              <a:rPr lang="de-AT" dirty="0" err="1" smtClean="0"/>
              <a:t>frase</a:t>
            </a:r>
            <a:r>
              <a:rPr lang="de-AT" u="sng" dirty="0" err="1" smtClean="0"/>
              <a:t>s</a:t>
            </a:r>
            <a:endParaRPr lang="de-AT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Übersetze die folgenden Sätze. (Plural)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Estudio</a:t>
            </a:r>
            <a:r>
              <a:rPr lang="de-AT" dirty="0" smtClean="0"/>
              <a:t> </a:t>
            </a:r>
            <a:r>
              <a:rPr lang="de-AT" dirty="0" err="1" smtClean="0"/>
              <a:t>ahora</a:t>
            </a:r>
            <a:r>
              <a:rPr lang="de-AT" dirty="0" smtClean="0"/>
              <a:t> en Madrid.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err="1" smtClean="0"/>
              <a:t>Estudiar</a:t>
            </a:r>
            <a:r>
              <a:rPr lang="de-AT" dirty="0" smtClean="0"/>
              <a:t> ist ein </a:t>
            </a:r>
            <a:r>
              <a:rPr lang="de-AT" dirty="0" err="1" smtClean="0"/>
              <a:t>regelm</a:t>
            </a:r>
            <a:r>
              <a:rPr lang="de-AT" dirty="0" smtClean="0"/>
              <a:t>. </a:t>
            </a:r>
            <a:r>
              <a:rPr lang="de-AT" dirty="0" smtClean="0"/>
              <a:t>V</a:t>
            </a:r>
            <a:r>
              <a:rPr lang="de-AT" dirty="0" smtClean="0"/>
              <a:t>erb </a:t>
            </a:r>
            <a:r>
              <a:rPr lang="de-AT" dirty="0" smtClean="0"/>
              <a:t>der AR-Gruppe (rot</a:t>
            </a:r>
            <a:r>
              <a:rPr lang="de-AT" dirty="0" smtClean="0"/>
              <a:t>)</a:t>
            </a:r>
          </a:p>
          <a:p>
            <a:r>
              <a:rPr lang="de-AT" dirty="0" smtClean="0">
                <a:hlinkClick r:id="rId2"/>
              </a:rPr>
              <a:t>http://</a:t>
            </a:r>
            <a:r>
              <a:rPr lang="de-AT" dirty="0" smtClean="0">
                <a:hlinkClick r:id="rId2"/>
              </a:rPr>
              <a:t>www.fellner-gross.at/plakate/01_verbos_regulares_presente.jpg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Ich habe ein Handy.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Ten</a:t>
            </a:r>
            <a:r>
              <a:rPr lang="de-AT" b="1" dirty="0" err="1" smtClean="0"/>
              <a:t>go</a:t>
            </a:r>
            <a:r>
              <a:rPr lang="de-AT" dirty="0" smtClean="0"/>
              <a:t> </a:t>
            </a:r>
            <a:r>
              <a:rPr lang="de-AT" dirty="0" err="1" smtClean="0"/>
              <a:t>un</a:t>
            </a:r>
            <a:r>
              <a:rPr lang="de-AT" dirty="0" smtClean="0"/>
              <a:t> </a:t>
            </a:r>
            <a:r>
              <a:rPr lang="de-AT" dirty="0" err="1" smtClean="0"/>
              <a:t>móvil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err="1" smtClean="0"/>
              <a:t>Tener</a:t>
            </a:r>
            <a:r>
              <a:rPr lang="de-AT" dirty="0" smtClean="0"/>
              <a:t> ist ein Verb der Gruppe </a:t>
            </a:r>
            <a:r>
              <a:rPr lang="de-AT" dirty="0" smtClean="0"/>
              <a:t>GO.</a:t>
            </a:r>
          </a:p>
          <a:p>
            <a:r>
              <a:rPr lang="de-AT" dirty="0" smtClean="0">
                <a:hlinkClick r:id="rId2"/>
              </a:rPr>
              <a:t>http://</a:t>
            </a:r>
            <a:r>
              <a:rPr lang="de-AT" dirty="0" smtClean="0">
                <a:hlinkClick r:id="rId2"/>
              </a:rPr>
              <a:t>www.fellner-gross.at/plakate/02_verbos_irregulares_presente.jpg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In der Klasse sind/gibt es 20 </a:t>
            </a:r>
            <a:r>
              <a:rPr lang="de-AT" dirty="0" err="1" smtClean="0"/>
              <a:t>SchülerInnen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En la </a:t>
            </a:r>
            <a:r>
              <a:rPr lang="de-AT" dirty="0" err="1" smtClean="0"/>
              <a:t>clase</a:t>
            </a:r>
            <a:r>
              <a:rPr lang="de-AT" dirty="0" smtClean="0"/>
              <a:t> </a:t>
            </a:r>
            <a:r>
              <a:rPr lang="de-AT" dirty="0" err="1" smtClean="0"/>
              <a:t>hay</a:t>
            </a:r>
            <a:r>
              <a:rPr lang="de-AT" dirty="0" smtClean="0"/>
              <a:t> </a:t>
            </a:r>
            <a:r>
              <a:rPr lang="de-AT" dirty="0" err="1" smtClean="0"/>
              <a:t>veinte</a:t>
            </a:r>
            <a:r>
              <a:rPr lang="de-AT" dirty="0" smtClean="0"/>
              <a:t> </a:t>
            </a:r>
            <a:r>
              <a:rPr lang="de-AT" dirty="0" err="1" smtClean="0"/>
              <a:t>alumnos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Man verwendet die männliche Form, weil Mädchen und Buben in der Klasse sind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Was machen Sie?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¿</a:t>
            </a:r>
            <a:r>
              <a:rPr lang="de-AT" dirty="0" err="1" smtClean="0"/>
              <a:t>Qúe</a:t>
            </a:r>
            <a:r>
              <a:rPr lang="de-AT" dirty="0" smtClean="0"/>
              <a:t> </a:t>
            </a:r>
            <a:r>
              <a:rPr lang="de-AT" dirty="0" err="1" smtClean="0"/>
              <a:t>hac</a:t>
            </a:r>
            <a:r>
              <a:rPr lang="de-AT" dirty="0" err="1" smtClean="0">
                <a:solidFill>
                  <a:srgbClr val="0070C0"/>
                </a:solidFill>
              </a:rPr>
              <a:t>e</a:t>
            </a:r>
            <a:r>
              <a:rPr lang="de-AT" dirty="0" smtClean="0"/>
              <a:t> (</a:t>
            </a:r>
            <a:r>
              <a:rPr lang="de-AT" dirty="0" err="1" smtClean="0"/>
              <a:t>usted</a:t>
            </a:r>
            <a:r>
              <a:rPr lang="de-AT" dirty="0" smtClean="0"/>
              <a:t>)?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smtClean="0"/>
              <a:t>Das Fragewort hat einen Akzent. Sie im Spanischen ist die Höflichkeitsform, d.h. 3. Person Singular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Was macht Sie? (Carmen)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¿</a:t>
            </a:r>
            <a:r>
              <a:rPr lang="de-AT" dirty="0" err="1" smtClean="0"/>
              <a:t>Qué</a:t>
            </a:r>
            <a:r>
              <a:rPr lang="de-AT" dirty="0" smtClean="0"/>
              <a:t> </a:t>
            </a:r>
            <a:r>
              <a:rPr lang="de-AT" dirty="0" err="1" smtClean="0"/>
              <a:t>hac</a:t>
            </a:r>
            <a:r>
              <a:rPr lang="de-AT" dirty="0" err="1" smtClean="0">
                <a:solidFill>
                  <a:srgbClr val="0070C0"/>
                </a:solidFill>
              </a:rPr>
              <a:t>e</a:t>
            </a:r>
            <a:r>
              <a:rPr lang="de-AT" dirty="0" smtClean="0"/>
              <a:t> (</a:t>
            </a:r>
            <a:r>
              <a:rPr lang="de-AT" dirty="0" err="1" smtClean="0"/>
              <a:t>ella</a:t>
            </a:r>
            <a:r>
              <a:rPr lang="de-AT" dirty="0" smtClean="0"/>
              <a:t>=Carmen)?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Ich schreibe für die Zeitung.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Schreiben ist ein </a:t>
            </a:r>
            <a:r>
              <a:rPr lang="de-AT" dirty="0" err="1" smtClean="0"/>
              <a:t>regelm</a:t>
            </a:r>
            <a:r>
              <a:rPr lang="de-AT" dirty="0" smtClean="0"/>
              <a:t>. Verb der „</a:t>
            </a:r>
            <a:r>
              <a:rPr lang="de-AT" dirty="0" err="1" smtClean="0"/>
              <a:t>ir</a:t>
            </a:r>
            <a:r>
              <a:rPr lang="de-AT" dirty="0" smtClean="0"/>
              <a:t>“-Gruppe und wird wie </a:t>
            </a:r>
            <a:r>
              <a:rPr lang="de-AT" dirty="0" err="1" smtClean="0"/>
              <a:t>vivir</a:t>
            </a:r>
            <a:r>
              <a:rPr lang="de-AT" dirty="0" smtClean="0"/>
              <a:t> konjugiert.</a:t>
            </a:r>
          </a:p>
          <a:p>
            <a:r>
              <a:rPr lang="de-AT" dirty="0" smtClean="0">
                <a:hlinkClick r:id="rId2"/>
              </a:rPr>
              <a:t>http://</a:t>
            </a:r>
            <a:r>
              <a:rPr lang="de-AT" dirty="0" smtClean="0">
                <a:hlinkClick r:id="rId2"/>
              </a:rPr>
              <a:t>www.fellner-gross.at/PDF/gramatica_basica_01_presente.pdf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Miguel ist in einer Bar.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Escrib</a:t>
            </a:r>
            <a:r>
              <a:rPr lang="de-AT" dirty="0" err="1" smtClean="0">
                <a:solidFill>
                  <a:srgbClr val="92D050"/>
                </a:solidFill>
              </a:rPr>
              <a:t>o</a:t>
            </a:r>
            <a:r>
              <a:rPr lang="de-AT" dirty="0" smtClean="0"/>
              <a:t> </a:t>
            </a:r>
            <a:r>
              <a:rPr lang="de-AT" dirty="0" err="1" smtClean="0"/>
              <a:t>para</a:t>
            </a:r>
            <a:r>
              <a:rPr lang="de-AT" dirty="0" smtClean="0"/>
              <a:t> </a:t>
            </a: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periódico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Stelle dich vor, mit allem, was du kannst.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Name, </a:t>
            </a:r>
          </a:p>
          <a:p>
            <a:r>
              <a:rPr lang="de-AT" dirty="0" smtClean="0"/>
              <a:t>Herkunft</a:t>
            </a:r>
          </a:p>
          <a:p>
            <a:r>
              <a:rPr lang="de-AT" dirty="0" smtClean="0"/>
              <a:t>Sprachen, die du sprichst</a:t>
            </a:r>
          </a:p>
          <a:p>
            <a:r>
              <a:rPr lang="de-AT" dirty="0" smtClean="0"/>
              <a:t>Dinge, die du magst</a:t>
            </a:r>
          </a:p>
          <a:p>
            <a:r>
              <a:rPr lang="de-AT" dirty="0" smtClean="0"/>
              <a:t>Dinge, die du nicht magst</a:t>
            </a:r>
          </a:p>
          <a:p>
            <a:r>
              <a:rPr lang="de-AT" dirty="0" smtClean="0"/>
              <a:t>Nationalität</a:t>
            </a:r>
          </a:p>
          <a:p>
            <a:r>
              <a:rPr lang="de-AT" dirty="0" smtClean="0"/>
              <a:t>Schule, in die du gehst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llam</a:t>
            </a:r>
            <a:r>
              <a:rPr lang="de-AT" dirty="0" err="1" smtClean="0">
                <a:solidFill>
                  <a:srgbClr val="FF0000"/>
                </a:solidFill>
              </a:rPr>
              <a:t>o</a:t>
            </a:r>
            <a:r>
              <a:rPr lang="de-AT" dirty="0" smtClean="0"/>
              <a:t>…., </a:t>
            </a:r>
            <a:r>
              <a:rPr lang="de-AT" dirty="0" err="1" smtClean="0"/>
              <a:t>soy</a:t>
            </a:r>
            <a:r>
              <a:rPr lang="de-AT" dirty="0" smtClean="0"/>
              <a:t> de Austria, viv</a:t>
            </a:r>
            <a:r>
              <a:rPr lang="de-AT" dirty="0" smtClean="0">
                <a:solidFill>
                  <a:srgbClr val="92D050"/>
                </a:solidFill>
              </a:rPr>
              <a:t>o</a:t>
            </a:r>
            <a:r>
              <a:rPr lang="de-AT" dirty="0" smtClean="0"/>
              <a:t> en </a:t>
            </a:r>
            <a:r>
              <a:rPr lang="de-AT" dirty="0" err="1" smtClean="0"/>
              <a:t>Viena</a:t>
            </a:r>
            <a:r>
              <a:rPr lang="de-AT" dirty="0" smtClean="0"/>
              <a:t>. </a:t>
            </a:r>
            <a:br>
              <a:rPr lang="de-AT" dirty="0" smtClean="0"/>
            </a:br>
            <a:r>
              <a:rPr lang="de-AT" dirty="0" err="1" smtClean="0"/>
              <a:t>Soy</a:t>
            </a:r>
            <a:r>
              <a:rPr lang="de-AT" dirty="0" smtClean="0"/>
              <a:t> </a:t>
            </a:r>
            <a:r>
              <a:rPr lang="de-AT" dirty="0" err="1" smtClean="0"/>
              <a:t>austríac</a:t>
            </a:r>
            <a:r>
              <a:rPr lang="de-AT" dirty="0" smtClean="0"/>
              <a:t>@.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instituto</a:t>
            </a:r>
            <a:r>
              <a:rPr lang="de-AT" dirty="0" smtClean="0"/>
              <a:t> se </a:t>
            </a:r>
            <a:r>
              <a:rPr lang="de-AT" dirty="0" err="1" smtClean="0"/>
              <a:t>llam</a:t>
            </a:r>
            <a:r>
              <a:rPr lang="de-AT" dirty="0" err="1" smtClean="0">
                <a:solidFill>
                  <a:srgbClr val="FF0000"/>
                </a:solidFill>
              </a:rPr>
              <a:t>a</a:t>
            </a:r>
            <a:r>
              <a:rPr lang="de-AT" dirty="0" smtClean="0"/>
              <a:t> HLW3.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Habl</a:t>
            </a:r>
            <a:r>
              <a:rPr lang="de-AT" dirty="0" err="1" smtClean="0">
                <a:solidFill>
                  <a:srgbClr val="FF0000"/>
                </a:solidFill>
              </a:rPr>
              <a:t>o</a:t>
            </a:r>
            <a:r>
              <a:rPr lang="de-AT" dirty="0" smtClean="0"/>
              <a:t> </a:t>
            </a:r>
            <a:r>
              <a:rPr lang="de-AT" dirty="0" err="1" smtClean="0"/>
              <a:t>inglés</a:t>
            </a:r>
            <a:r>
              <a:rPr lang="de-AT" dirty="0" smtClean="0"/>
              <a:t> y </a:t>
            </a:r>
            <a:r>
              <a:rPr lang="de-AT" dirty="0" err="1" smtClean="0"/>
              <a:t>un</a:t>
            </a:r>
            <a:r>
              <a:rPr lang="de-AT" dirty="0" smtClean="0"/>
              <a:t> poco de </a:t>
            </a:r>
            <a:r>
              <a:rPr lang="de-AT" dirty="0" err="1" smtClean="0"/>
              <a:t>español</a:t>
            </a:r>
            <a:r>
              <a:rPr lang="de-AT" dirty="0" smtClean="0"/>
              <a:t>. </a:t>
            </a:r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</a:t>
            </a:r>
            <a:r>
              <a:rPr lang="de-AT" dirty="0" err="1" smtClean="0">
                <a:solidFill>
                  <a:srgbClr val="FF0000"/>
                </a:solidFill>
              </a:rPr>
              <a:t>a</a:t>
            </a:r>
            <a:r>
              <a:rPr lang="de-AT" dirty="0" smtClean="0"/>
              <a:t> </a:t>
            </a:r>
            <a:r>
              <a:rPr lang="de-AT" dirty="0" err="1" smtClean="0"/>
              <a:t>hablar</a:t>
            </a:r>
            <a:r>
              <a:rPr lang="de-AT" dirty="0" smtClean="0"/>
              <a:t> y </a:t>
            </a:r>
            <a:r>
              <a:rPr lang="de-AT" dirty="0" err="1" smtClean="0"/>
              <a:t>beber</a:t>
            </a:r>
            <a:r>
              <a:rPr lang="de-AT" dirty="0" smtClean="0"/>
              <a:t> </a:t>
            </a:r>
            <a:r>
              <a:rPr lang="de-AT" dirty="0" err="1" smtClean="0"/>
              <a:t>café</a:t>
            </a:r>
            <a:r>
              <a:rPr lang="de-AT" dirty="0" smtClean="0"/>
              <a:t>.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</a:t>
            </a:r>
            <a:r>
              <a:rPr lang="de-AT" dirty="0" err="1" smtClean="0">
                <a:solidFill>
                  <a:srgbClr val="FF0000"/>
                </a:solidFill>
              </a:rPr>
              <a:t>an</a:t>
            </a:r>
            <a:r>
              <a:rPr lang="de-AT" dirty="0" smtClean="0"/>
              <a:t> los </a:t>
            </a:r>
            <a:r>
              <a:rPr lang="de-AT" dirty="0" err="1" smtClean="0"/>
              <a:t>libros</a:t>
            </a:r>
            <a:r>
              <a:rPr lang="de-AT" dirty="0" smtClean="0"/>
              <a:t>. </a:t>
            </a:r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me</a:t>
            </a:r>
            <a:r>
              <a:rPr lang="de-AT" dirty="0" smtClean="0"/>
              <a:t> </a:t>
            </a:r>
            <a:r>
              <a:rPr lang="de-AT" dirty="0" err="1" smtClean="0"/>
              <a:t>gust</a:t>
            </a:r>
            <a:r>
              <a:rPr lang="de-AT" dirty="0" err="1" smtClean="0">
                <a:solidFill>
                  <a:srgbClr val="FF0000"/>
                </a:solidFill>
              </a:rPr>
              <a:t>a</a:t>
            </a:r>
            <a:r>
              <a:rPr lang="de-AT" dirty="0" smtClean="0"/>
              <a:t> </a:t>
            </a:r>
            <a:r>
              <a:rPr lang="de-AT" dirty="0" err="1" smtClean="0"/>
              <a:t>estudiar</a:t>
            </a:r>
            <a:r>
              <a:rPr lang="de-AT" dirty="0" smtClean="0"/>
              <a:t>.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Wie geht es dir?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¿</a:t>
            </a:r>
            <a:r>
              <a:rPr lang="de-AT" dirty="0" err="1" smtClean="0"/>
              <a:t>Cómo</a:t>
            </a:r>
            <a:r>
              <a:rPr lang="de-AT" dirty="0" smtClean="0"/>
              <a:t> </a:t>
            </a:r>
            <a:r>
              <a:rPr lang="de-AT" dirty="0" err="1" smtClean="0"/>
              <a:t>estás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Wohlbefinden drückt man in Spanisch mit „</a:t>
            </a:r>
            <a:r>
              <a:rPr lang="de-AT" dirty="0" err="1" smtClean="0"/>
              <a:t>estar</a:t>
            </a:r>
            <a:r>
              <a:rPr lang="de-AT" dirty="0" smtClean="0"/>
              <a:t>“ aus, </a:t>
            </a:r>
          </a:p>
          <a:p>
            <a:r>
              <a:rPr lang="de-AT" dirty="0" smtClean="0"/>
              <a:t>Fragewörter werden immer mit Akzent geschrieben!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Wo arbeitest du?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¿</a:t>
            </a:r>
            <a:r>
              <a:rPr lang="de-AT" dirty="0" err="1" smtClean="0"/>
              <a:t>Dónde</a:t>
            </a:r>
            <a:r>
              <a:rPr lang="de-AT" dirty="0" smtClean="0"/>
              <a:t> </a:t>
            </a:r>
            <a:r>
              <a:rPr lang="de-AT" dirty="0" err="1" smtClean="0"/>
              <a:t>trabaj</a:t>
            </a:r>
            <a:r>
              <a:rPr lang="de-AT" dirty="0" err="1" smtClean="0">
                <a:solidFill>
                  <a:srgbClr val="FF0000"/>
                </a:solidFill>
              </a:rPr>
              <a:t>as</a:t>
            </a:r>
            <a:r>
              <a:rPr lang="de-AT" dirty="0" smtClean="0"/>
              <a:t> (</a:t>
            </a:r>
            <a:r>
              <a:rPr lang="de-AT" dirty="0" err="1" smtClean="0"/>
              <a:t>tú</a:t>
            </a:r>
            <a:r>
              <a:rPr lang="de-AT" dirty="0" smtClean="0"/>
              <a:t>)?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Das Personalpronomen in Klammer muss ich nicht schreiben, es dient </a:t>
            </a:r>
            <a:r>
              <a:rPr lang="de-AT" dirty="0" smtClean="0"/>
              <a:t> nur der </a:t>
            </a:r>
            <a:r>
              <a:rPr lang="de-AT" dirty="0" smtClean="0"/>
              <a:t>Betonung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Ich komme aus Costa Rica.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Soy</a:t>
            </a:r>
            <a:r>
              <a:rPr lang="de-AT" dirty="0" smtClean="0"/>
              <a:t> de Costa Rica.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Herkunft wird im Spanischen mit „</a:t>
            </a:r>
            <a:r>
              <a:rPr lang="de-AT" dirty="0" err="1" smtClean="0"/>
              <a:t>ser</a:t>
            </a:r>
            <a:r>
              <a:rPr lang="de-AT" dirty="0" smtClean="0"/>
              <a:t>“ ausgedrückt. </a:t>
            </a:r>
            <a:endParaRPr lang="de-AT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In welcher Stadt wohnst du?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Miguel </a:t>
            </a:r>
            <a:r>
              <a:rPr lang="de-AT" dirty="0" err="1" smtClean="0"/>
              <a:t>está</a:t>
            </a:r>
            <a:r>
              <a:rPr lang="de-AT" dirty="0" smtClean="0"/>
              <a:t> en </a:t>
            </a:r>
            <a:r>
              <a:rPr lang="de-AT" dirty="0" err="1" smtClean="0"/>
              <a:t>un</a:t>
            </a:r>
            <a:r>
              <a:rPr lang="de-AT" dirty="0" smtClean="0"/>
              <a:t> bar.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Sein ist hier verwendet wie „sich befinden“, daher das Verb </a:t>
            </a:r>
            <a:r>
              <a:rPr lang="de-AT" dirty="0" err="1" smtClean="0"/>
              <a:t>estar</a:t>
            </a:r>
            <a:r>
              <a:rPr lang="de-AT" dirty="0" smtClean="0"/>
              <a:t> verwenden: </a:t>
            </a:r>
          </a:p>
          <a:p>
            <a:r>
              <a:rPr lang="de-AT" dirty="0" smtClean="0"/>
              <a:t> </a:t>
            </a:r>
            <a:r>
              <a:rPr lang="de-AT" dirty="0" smtClean="0">
                <a:hlinkClick r:id="rId2"/>
              </a:rPr>
              <a:t>http://www.fellner-gross.at/PDF/gramatica_basica_17_estar_ser.pdf</a:t>
            </a:r>
            <a:endParaRPr lang="de-AT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¿En </a:t>
            </a:r>
            <a:r>
              <a:rPr lang="de-AT" dirty="0" err="1" smtClean="0"/>
              <a:t>qué</a:t>
            </a:r>
            <a:r>
              <a:rPr lang="de-AT" dirty="0" smtClean="0"/>
              <a:t> </a:t>
            </a:r>
            <a:r>
              <a:rPr lang="de-AT" dirty="0" err="1" smtClean="0"/>
              <a:t>ciudad</a:t>
            </a:r>
            <a:r>
              <a:rPr lang="de-AT" dirty="0" smtClean="0"/>
              <a:t> viv</a:t>
            </a:r>
            <a:r>
              <a:rPr lang="de-AT" dirty="0" smtClean="0">
                <a:solidFill>
                  <a:srgbClr val="92D050"/>
                </a:solidFill>
              </a:rPr>
              <a:t>es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Verb </a:t>
            </a:r>
            <a:r>
              <a:rPr lang="de-AT" dirty="0" err="1" smtClean="0"/>
              <a:t>vivir</a:t>
            </a:r>
            <a:r>
              <a:rPr lang="de-AT" dirty="0" smtClean="0"/>
              <a:t>: </a:t>
            </a:r>
            <a:r>
              <a:rPr lang="de-AT" dirty="0" smtClean="0">
                <a:hlinkClick r:id="rId2"/>
              </a:rPr>
              <a:t>http://</a:t>
            </a:r>
            <a:r>
              <a:rPr lang="de-AT" dirty="0" smtClean="0">
                <a:hlinkClick r:id="rId2"/>
              </a:rPr>
              <a:t>www.fellner-gross.at/PDF/gramatica_basica_01_presente.pdf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Sie heißt Carmen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00B0F0"/>
                </a:solidFill>
              </a:rPr>
              <a:t>Se</a:t>
            </a:r>
            <a:r>
              <a:rPr lang="de-AT" dirty="0" smtClean="0"/>
              <a:t> </a:t>
            </a:r>
            <a:r>
              <a:rPr lang="de-AT" dirty="0" err="1" smtClean="0"/>
              <a:t>llam</a:t>
            </a:r>
            <a:r>
              <a:rPr lang="de-AT" dirty="0" err="1" smtClean="0">
                <a:solidFill>
                  <a:srgbClr val="FF0000"/>
                </a:solidFill>
              </a:rPr>
              <a:t>a</a:t>
            </a:r>
            <a:r>
              <a:rPr lang="de-AT" dirty="0" smtClean="0"/>
              <a:t> Carmen. 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„se“ darf ich nicht weglassen, weil es sich hier um ein </a:t>
            </a:r>
            <a:r>
              <a:rPr lang="de-AT" dirty="0" err="1" smtClean="0"/>
              <a:t>reflexivpronomen</a:t>
            </a:r>
            <a:r>
              <a:rPr lang="de-AT" dirty="0" smtClean="0"/>
              <a:t> handelt. Sie nennt </a:t>
            </a:r>
            <a:r>
              <a:rPr lang="de-AT" dirty="0" smtClean="0">
                <a:solidFill>
                  <a:srgbClr val="00B0F0"/>
                </a:solidFill>
              </a:rPr>
              <a:t>sich</a:t>
            </a:r>
            <a:endParaRPr lang="de-AT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Spiele das Programm so lange durch, bis du es kannst und schreibe dir die Fragen auf, die du im Unterricht stellen willst. </a:t>
            </a:r>
          </a:p>
          <a:p>
            <a:endParaRPr lang="de-AT" dirty="0" smtClean="0"/>
          </a:p>
          <a:p>
            <a:r>
              <a:rPr lang="de-AT" smtClean="0"/>
              <a:t>Gutes Gelingen!</a:t>
            </a:r>
            <a:endParaRPr lang="de-A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Der </a:t>
            </a:r>
            <a:r>
              <a:rPr lang="de-AT" dirty="0" err="1" smtClean="0"/>
              <a:t>Spanischunterricht</a:t>
            </a:r>
            <a:r>
              <a:rPr lang="de-AT" dirty="0" smtClean="0"/>
              <a:t> ist lustig.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La </a:t>
            </a:r>
            <a:r>
              <a:rPr lang="de-AT" dirty="0" err="1" smtClean="0"/>
              <a:t>clase</a:t>
            </a:r>
            <a:r>
              <a:rPr lang="de-AT" dirty="0" smtClean="0"/>
              <a:t> de </a:t>
            </a:r>
            <a:r>
              <a:rPr lang="de-AT" dirty="0" err="1" smtClean="0"/>
              <a:t>español</a:t>
            </a:r>
            <a:r>
              <a:rPr lang="de-AT" dirty="0" smtClean="0"/>
              <a:t> es </a:t>
            </a:r>
            <a:r>
              <a:rPr lang="de-AT" dirty="0" err="1" smtClean="0"/>
              <a:t>divertida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smtClean="0"/>
              <a:t>Weibliche Endung, la </a:t>
            </a:r>
            <a:r>
              <a:rPr lang="de-AT" dirty="0" err="1" smtClean="0"/>
              <a:t>clase</a:t>
            </a:r>
            <a:r>
              <a:rPr lang="de-AT" dirty="0" smtClean="0"/>
              <a:t> es </a:t>
            </a:r>
            <a:r>
              <a:rPr lang="de-AT" dirty="0" err="1" smtClean="0"/>
              <a:t>divertidA</a:t>
            </a:r>
            <a:endParaRPr lang="de-AT" dirty="0" smtClean="0"/>
          </a:p>
          <a:p>
            <a:r>
              <a:rPr lang="de-AT" dirty="0" smtClean="0"/>
              <a:t>„de“ drückt Genitiv aus: Der Unterricht des Spanischen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Der </a:t>
            </a:r>
            <a:r>
              <a:rPr lang="de-AT" dirty="0" err="1" smtClean="0"/>
              <a:t>Spanischlehrer</a:t>
            </a:r>
            <a:r>
              <a:rPr lang="de-AT" dirty="0" smtClean="0"/>
              <a:t> ist lustig.</a:t>
            </a:r>
            <a:endParaRPr lang="de-AT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El</a:t>
            </a:r>
            <a:r>
              <a:rPr lang="de-AT" dirty="0" smtClean="0"/>
              <a:t> </a:t>
            </a:r>
            <a:r>
              <a:rPr lang="de-AT" dirty="0" err="1" smtClean="0"/>
              <a:t>profesor</a:t>
            </a:r>
            <a:r>
              <a:rPr lang="de-AT" dirty="0" smtClean="0"/>
              <a:t> de </a:t>
            </a:r>
            <a:r>
              <a:rPr lang="de-AT" dirty="0" err="1" smtClean="0"/>
              <a:t>español</a:t>
            </a:r>
            <a:r>
              <a:rPr lang="de-AT" dirty="0" smtClean="0"/>
              <a:t> es </a:t>
            </a:r>
            <a:r>
              <a:rPr lang="de-AT" dirty="0" err="1" smtClean="0"/>
              <a:t>divertid</a:t>
            </a:r>
            <a:r>
              <a:rPr lang="de-AT" dirty="0" err="1" smtClean="0">
                <a:solidFill>
                  <a:srgbClr val="7030A0"/>
                </a:solidFill>
              </a:rPr>
              <a:t>o</a:t>
            </a:r>
            <a:r>
              <a:rPr lang="de-AT" dirty="0" smtClean="0">
                <a:solidFill>
                  <a:srgbClr val="7030A0"/>
                </a:solidFill>
              </a:rPr>
              <a:t>.</a:t>
            </a:r>
            <a:endParaRPr lang="de-AT" dirty="0">
              <a:solidFill>
                <a:srgbClr val="7030A0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Der Lehrer ist männlich, daher die Endung „o“ beim Eigenschaftswort.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Heute nehmen wir ein kleines Bier und eine Mineralwasser mit Kohlensäure.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Bildschirmpräsentation (4:3)</PresentationFormat>
  <Paragraphs>81</Paragraphs>
  <Slides>43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Larissa-Design</vt:lpstr>
      <vt:lpstr>Ejercicios unidad 1-3 PA tomo 1 a1-a2</vt:lpstr>
      <vt:lpstr>Traduce las siguientes frases</vt:lpstr>
      <vt:lpstr>Miguel ist in einer Bar.</vt:lpstr>
      <vt:lpstr>Miguel está en un bar.</vt:lpstr>
      <vt:lpstr>Der Spanischunterricht ist lustig.</vt:lpstr>
      <vt:lpstr>La clase de español es divertida.</vt:lpstr>
      <vt:lpstr>Der Spanischlehrer ist lustig.</vt:lpstr>
      <vt:lpstr>El profesor de español es divertido.</vt:lpstr>
      <vt:lpstr>Heute nehmen wir ein kleines Bier und eine Mineralwasser mit Kohlensäure.</vt:lpstr>
      <vt:lpstr>Hoy tomamos una caña y un agua mineral con gas.</vt:lpstr>
      <vt:lpstr>Ich möchte einen Rotwein trinken.</vt:lpstr>
      <vt:lpstr>Me gusta tomar un vino tinto.</vt:lpstr>
      <vt:lpstr>Marta und Luis sind sehr intelligent.</vt:lpstr>
      <vt:lpstr>Marta y Luis son muy inteligentes.</vt:lpstr>
      <vt:lpstr>Die Bücher sind sehr alt.</vt:lpstr>
      <vt:lpstr>Los libros son muy viejos.</vt:lpstr>
      <vt:lpstr>Carmen arbeitet mit uns.</vt:lpstr>
      <vt:lpstr>Carmen trabaja con nosotros.</vt:lpstr>
      <vt:lpstr>Ich studiere gerade in Madrid.</vt:lpstr>
      <vt:lpstr>Estudio ahora en Madrid.</vt:lpstr>
      <vt:lpstr>Ich habe ein Handy.</vt:lpstr>
      <vt:lpstr>Tengo un móvil.</vt:lpstr>
      <vt:lpstr>In der Klasse sind/gibt es 20 SchülerInnen.</vt:lpstr>
      <vt:lpstr>En la clase hay veinte alumnos.</vt:lpstr>
      <vt:lpstr>Was machen Sie?</vt:lpstr>
      <vt:lpstr>¿Qúe hace (usted)?</vt:lpstr>
      <vt:lpstr>Was macht Sie? (Carmen)</vt:lpstr>
      <vt:lpstr>¿Qué hace (ella=Carmen)?</vt:lpstr>
      <vt:lpstr>Ich schreibe für die Zeitung.</vt:lpstr>
      <vt:lpstr>Escribo para el periódico.</vt:lpstr>
      <vt:lpstr>Stelle dich vor, mit allem, was du kannst.</vt:lpstr>
      <vt:lpstr>Me llamo…., soy de Austria, vivo en Viena.  Soy austríac@.  El instituto se llama HLW3.  Hablo inglés y un poco de español. Me gusta hablar y beber café.  No me gustan los libros. No me gusta estudiar. </vt:lpstr>
      <vt:lpstr>Wie geht es dir?</vt:lpstr>
      <vt:lpstr>¿Cómo estás?</vt:lpstr>
      <vt:lpstr>Wo arbeitest du?</vt:lpstr>
      <vt:lpstr>¿Dónde trabajas (tú)?</vt:lpstr>
      <vt:lpstr>Ich komme aus Costa Rica.</vt:lpstr>
      <vt:lpstr>Soy de Costa Rica.</vt:lpstr>
      <vt:lpstr>In welcher Stadt wohnst du?</vt:lpstr>
      <vt:lpstr>¿En qué ciudad vives?</vt:lpstr>
      <vt:lpstr>Sie heißt Carmen</vt:lpstr>
      <vt:lpstr>Se llama Carmen. </vt:lpstr>
      <vt:lpstr>Folie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unidad 1-3 PA tomo 1 a1-a2</dc:title>
  <dc:creator>Casandra Fellner-Gross</dc:creator>
  <cp:lastModifiedBy>Casandra Fellner-Gross</cp:lastModifiedBy>
  <cp:revision>6</cp:revision>
  <dcterms:created xsi:type="dcterms:W3CDTF">2017-10-28T15:06:03Z</dcterms:created>
  <dcterms:modified xsi:type="dcterms:W3CDTF">2017-10-31T09:40:30Z</dcterms:modified>
</cp:coreProperties>
</file>