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BC2"/>
    <a:srgbClr val="2AAC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3C9B1-4584-46C3-8A50-ABA86DDBEF2D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6A297-2F23-43CF-9D55-ECC78137136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6A297-2F23-43CF-9D55-ECC781371364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DA63-29DF-46CC-A12F-1305D1B6A4DB}" type="datetimeFigureOut">
              <a:rPr lang="de-AT" smtClean="0"/>
              <a:pPr/>
              <a:t>22.01.2017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6DD8-D4C8-491F-A660-99F37D450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1412776"/>
            <a:ext cx="9144000" cy="1470025"/>
          </a:xfrm>
        </p:spPr>
        <p:txBody>
          <a:bodyPr/>
          <a:lstStyle/>
          <a:p>
            <a:r>
              <a:rPr lang="de-AT" dirty="0" smtClean="0"/>
              <a:t>Los </a:t>
            </a:r>
            <a:r>
              <a:rPr lang="de-AT" dirty="0" err="1" smtClean="0"/>
              <a:t>pronombres</a:t>
            </a:r>
            <a:r>
              <a:rPr lang="de-AT" dirty="0" smtClean="0"/>
              <a:t> en </a:t>
            </a:r>
            <a:r>
              <a:rPr lang="de-AT" dirty="0" err="1" smtClean="0"/>
              <a:t>español</a:t>
            </a:r>
            <a:endParaRPr lang="de-AT" dirty="0"/>
          </a:p>
        </p:txBody>
      </p:sp>
      <p:sp>
        <p:nvSpPr>
          <p:cNvPr id="3" name="Rechteck 2"/>
          <p:cNvSpPr/>
          <p:nvPr/>
        </p:nvSpPr>
        <p:spPr>
          <a:xfrm>
            <a:off x="683568" y="3356992"/>
            <a:ext cx="151216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me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683568" y="4437112"/>
            <a:ext cx="151216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te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683784" y="5517232"/>
            <a:ext cx="151216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le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699792" y="3356992"/>
            <a:ext cx="151216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nos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2699792" y="4437112"/>
            <a:ext cx="151216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>
                <a:solidFill>
                  <a:schemeClr val="tx1"/>
                </a:solidFill>
              </a:rPr>
              <a:t>os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699792" y="5517232"/>
            <a:ext cx="151216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les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228184" y="3284984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me</a:t>
            </a:r>
            <a:endParaRPr lang="de-AT" dirty="0"/>
          </a:p>
        </p:txBody>
      </p:sp>
      <p:sp>
        <p:nvSpPr>
          <p:cNvPr id="10" name="Ellipse 9"/>
          <p:cNvSpPr/>
          <p:nvPr/>
        </p:nvSpPr>
        <p:spPr>
          <a:xfrm>
            <a:off x="6228184" y="4303948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t</a:t>
            </a:r>
            <a:r>
              <a:rPr lang="de-AT" dirty="0" err="1" smtClean="0"/>
              <a:t>e</a:t>
            </a:r>
            <a:endParaRPr lang="de-AT" dirty="0"/>
          </a:p>
        </p:txBody>
      </p:sp>
      <p:sp>
        <p:nvSpPr>
          <p:cNvPr id="11" name="Ellipse 10"/>
          <p:cNvSpPr/>
          <p:nvPr/>
        </p:nvSpPr>
        <p:spPr>
          <a:xfrm>
            <a:off x="6228184" y="5322912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La, </a:t>
            </a:r>
            <a:r>
              <a:rPr lang="de-AT" dirty="0" err="1" smtClean="0"/>
              <a:t>lo</a:t>
            </a:r>
            <a:endParaRPr lang="de-AT" dirty="0"/>
          </a:p>
        </p:txBody>
      </p:sp>
      <p:sp>
        <p:nvSpPr>
          <p:cNvPr id="12" name="Ellipse 11"/>
          <p:cNvSpPr/>
          <p:nvPr/>
        </p:nvSpPr>
        <p:spPr>
          <a:xfrm>
            <a:off x="7452320" y="3284984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nos</a:t>
            </a:r>
            <a:endParaRPr lang="de-AT" dirty="0"/>
          </a:p>
        </p:txBody>
      </p:sp>
      <p:sp>
        <p:nvSpPr>
          <p:cNvPr id="13" name="Ellipse 12"/>
          <p:cNvSpPr/>
          <p:nvPr/>
        </p:nvSpPr>
        <p:spPr>
          <a:xfrm>
            <a:off x="7452320" y="4293096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os</a:t>
            </a:r>
            <a:endParaRPr lang="de-AT" dirty="0"/>
          </a:p>
        </p:txBody>
      </p:sp>
      <p:sp>
        <p:nvSpPr>
          <p:cNvPr id="14" name="Ellipse 13"/>
          <p:cNvSpPr/>
          <p:nvPr/>
        </p:nvSpPr>
        <p:spPr>
          <a:xfrm>
            <a:off x="7452320" y="5301208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Las, los</a:t>
            </a:r>
            <a:endParaRPr lang="de-AT" dirty="0"/>
          </a:p>
        </p:txBody>
      </p:sp>
      <p:sp>
        <p:nvSpPr>
          <p:cNvPr id="15" name="Textfeld 14"/>
          <p:cNvSpPr txBox="1"/>
          <p:nvPr/>
        </p:nvSpPr>
        <p:spPr>
          <a:xfrm>
            <a:off x="467544" y="116632"/>
            <a:ext cx="7920880" cy="1754326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Nosotras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</a:p>
          <a:p>
            <a:pPr algn="ctr">
              <a:lnSpc>
                <a:spcPct val="150000"/>
              </a:lnSpc>
            </a:pPr>
            <a:r>
              <a:rPr lang="de-AT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Contigo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vosotros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</a:p>
          <a:p>
            <a:pPr algn="ctr">
              <a:lnSpc>
                <a:spcPct val="150000"/>
              </a:lnSpc>
            </a:pP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Vuestros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Mío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de-AT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Suyos</a:t>
            </a:r>
            <a:endParaRPr lang="de-AT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2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2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2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2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42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92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42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92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42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92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42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920"/>
                            </p:stCondLst>
                            <p:childTnLst>
                              <p:par>
                                <p:cTn id="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420"/>
                            </p:stCondLst>
                            <p:childTnLst>
                              <p:par>
                                <p:cTn id="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92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42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920"/>
                            </p:stCondLst>
                            <p:childTnLst>
                              <p:par>
                                <p:cTn id="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420"/>
                            </p:stCondLst>
                            <p:childTnLst>
                              <p:par>
                                <p:cTn id="9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920"/>
                            </p:stCondLst>
                            <p:childTnLst>
                              <p:par>
                                <p:cTn id="1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420"/>
                            </p:stCondLst>
                            <p:childTnLst>
                              <p:par>
                                <p:cTn id="10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920"/>
                            </p:stCondLst>
                            <p:childTnLst>
                              <p:par>
                                <p:cTn id="1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420"/>
                            </p:stCondLst>
                            <p:childTnLst>
                              <p:par>
                                <p:cTn id="1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920"/>
                            </p:stCondLst>
                            <p:childTnLst>
                              <p:par>
                                <p:cTn id="1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420"/>
                            </p:stCondLst>
                            <p:childTnLst>
                              <p:par>
                                <p:cTn id="1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acustativo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Veo</a:t>
            </a:r>
            <a:r>
              <a:rPr lang="de-AT" dirty="0" smtClean="0"/>
              <a:t> </a:t>
            </a:r>
            <a:r>
              <a:rPr lang="de-AT" dirty="0" err="1" smtClean="0">
                <a:solidFill>
                  <a:srgbClr val="C00000"/>
                </a:solidFill>
              </a:rPr>
              <a:t>el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coche</a:t>
            </a:r>
            <a:r>
              <a:rPr lang="de-AT" dirty="0" smtClean="0"/>
              <a:t>, </a:t>
            </a:r>
            <a:r>
              <a:rPr lang="de-AT" dirty="0" err="1" smtClean="0">
                <a:solidFill>
                  <a:srgbClr val="C00000"/>
                </a:solidFill>
              </a:rPr>
              <a:t>lo</a:t>
            </a:r>
            <a:r>
              <a:rPr lang="de-AT" dirty="0" smtClean="0"/>
              <a:t> </a:t>
            </a:r>
            <a:r>
              <a:rPr lang="de-AT" dirty="0" err="1" smtClean="0"/>
              <a:t>veo</a:t>
            </a:r>
            <a:r>
              <a:rPr lang="de-AT" dirty="0" smtClean="0"/>
              <a:t>.</a:t>
            </a:r>
            <a:endParaRPr lang="de-AT" dirty="0" smtClean="0"/>
          </a:p>
          <a:p>
            <a:r>
              <a:rPr lang="de-AT" dirty="0" err="1" smtClean="0"/>
              <a:t>Compras</a:t>
            </a:r>
            <a:r>
              <a:rPr lang="de-AT" dirty="0" smtClean="0"/>
              <a:t> </a:t>
            </a:r>
            <a:r>
              <a:rPr lang="de-AT" dirty="0" smtClean="0">
                <a:solidFill>
                  <a:srgbClr val="C00000"/>
                </a:solidFill>
              </a:rPr>
              <a:t>la </a:t>
            </a:r>
            <a:r>
              <a:rPr lang="de-AT" dirty="0" err="1" smtClean="0">
                <a:solidFill>
                  <a:srgbClr val="C00000"/>
                </a:solidFill>
              </a:rPr>
              <a:t>tortilla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C00000"/>
                </a:solidFill>
              </a:rPr>
              <a:t>la</a:t>
            </a:r>
            <a:r>
              <a:rPr lang="de-AT" dirty="0" smtClean="0"/>
              <a:t> </a:t>
            </a:r>
            <a:r>
              <a:rPr lang="de-AT" dirty="0" err="1" smtClean="0"/>
              <a:t>compras</a:t>
            </a:r>
            <a:r>
              <a:rPr lang="de-AT" dirty="0" smtClean="0"/>
              <a:t> </a:t>
            </a:r>
            <a:r>
              <a:rPr lang="de-AT" dirty="0" err="1" smtClean="0"/>
              <a:t>ahora</a:t>
            </a:r>
            <a:r>
              <a:rPr lang="de-AT" dirty="0" smtClean="0"/>
              <a:t> </a:t>
            </a:r>
            <a:r>
              <a:rPr lang="de-AT" dirty="0" err="1" smtClean="0"/>
              <a:t>mismo</a:t>
            </a:r>
            <a:r>
              <a:rPr lang="de-AT" dirty="0" smtClean="0"/>
              <a:t>.</a:t>
            </a:r>
          </a:p>
          <a:p>
            <a:r>
              <a:rPr lang="de-AT" dirty="0" err="1" smtClean="0"/>
              <a:t>Construimos</a:t>
            </a:r>
            <a:r>
              <a:rPr lang="de-AT" dirty="0" smtClean="0"/>
              <a:t> </a:t>
            </a:r>
            <a:r>
              <a:rPr lang="de-AT" dirty="0" err="1" smtClean="0">
                <a:solidFill>
                  <a:srgbClr val="C00000"/>
                </a:solidFill>
              </a:rPr>
              <a:t>unas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casas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nuevas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C00000"/>
                </a:solidFill>
              </a:rPr>
              <a:t>las</a:t>
            </a:r>
            <a:r>
              <a:rPr lang="de-AT" dirty="0" smtClean="0"/>
              <a:t> </a:t>
            </a:r>
            <a:r>
              <a:rPr lang="de-AT" dirty="0" err="1" smtClean="0"/>
              <a:t>construimos</a:t>
            </a:r>
            <a:r>
              <a:rPr lang="de-AT" dirty="0" smtClean="0"/>
              <a:t>.</a:t>
            </a:r>
            <a:endParaRPr lang="de-AT" dirty="0" smtClean="0"/>
          </a:p>
          <a:p>
            <a:r>
              <a:rPr lang="de-AT" dirty="0" err="1" smtClean="0"/>
              <a:t>Montamos</a:t>
            </a:r>
            <a:r>
              <a:rPr lang="de-AT" dirty="0" smtClean="0"/>
              <a:t> </a:t>
            </a:r>
            <a:r>
              <a:rPr lang="de-AT" dirty="0" err="1" smtClean="0">
                <a:solidFill>
                  <a:srgbClr val="C00000"/>
                </a:solidFill>
              </a:rPr>
              <a:t>un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negocio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moderno</a:t>
            </a:r>
            <a:r>
              <a:rPr lang="de-AT" dirty="0" smtClean="0">
                <a:solidFill>
                  <a:srgbClr val="C00000"/>
                </a:solidFill>
              </a:rPr>
              <a:t>. Lo </a:t>
            </a:r>
            <a:r>
              <a:rPr lang="de-AT" dirty="0" err="1" smtClean="0"/>
              <a:t>montamos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Pronombre</a:t>
            </a:r>
            <a:r>
              <a:rPr lang="de-AT" b="1" dirty="0" smtClean="0"/>
              <a:t> </a:t>
            </a:r>
            <a:r>
              <a:rPr lang="de-AT" b="1" dirty="0" err="1" smtClean="0"/>
              <a:t>reflexivo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llamo</a:t>
            </a:r>
            <a:r>
              <a:rPr lang="de-AT" dirty="0" smtClean="0"/>
              <a:t>                          </a:t>
            </a:r>
            <a:r>
              <a:rPr lang="de-AT" b="1" dirty="0" smtClean="0"/>
              <a:t>nos</a:t>
            </a:r>
            <a:r>
              <a:rPr lang="de-AT" dirty="0" smtClean="0"/>
              <a:t> </a:t>
            </a:r>
            <a:r>
              <a:rPr lang="de-AT" dirty="0" err="1" smtClean="0"/>
              <a:t>llamamos</a:t>
            </a:r>
            <a:endParaRPr lang="de-AT" dirty="0" smtClean="0"/>
          </a:p>
          <a:p>
            <a:r>
              <a:rPr lang="de-AT" b="1" dirty="0" err="1" smtClean="0"/>
              <a:t>te</a:t>
            </a:r>
            <a:r>
              <a:rPr lang="de-AT" dirty="0" smtClean="0"/>
              <a:t> </a:t>
            </a:r>
            <a:r>
              <a:rPr lang="de-AT" dirty="0" err="1" smtClean="0"/>
              <a:t>llamas</a:t>
            </a:r>
            <a:r>
              <a:rPr lang="de-AT" dirty="0" smtClean="0"/>
              <a:t>                           </a:t>
            </a:r>
            <a:r>
              <a:rPr lang="de-AT" b="1" dirty="0" err="1" smtClean="0"/>
              <a:t>os</a:t>
            </a:r>
            <a:r>
              <a:rPr lang="de-AT" dirty="0" smtClean="0"/>
              <a:t> </a:t>
            </a:r>
            <a:r>
              <a:rPr lang="de-AT" dirty="0" err="1" smtClean="0"/>
              <a:t>llamáis</a:t>
            </a:r>
            <a:endParaRPr lang="de-AT" dirty="0" smtClean="0"/>
          </a:p>
          <a:p>
            <a:r>
              <a:rPr lang="de-AT" b="1" dirty="0" smtClean="0"/>
              <a:t>se</a:t>
            </a:r>
            <a:r>
              <a:rPr lang="de-AT" dirty="0" smtClean="0"/>
              <a:t> </a:t>
            </a:r>
            <a:r>
              <a:rPr lang="de-AT" dirty="0" err="1" smtClean="0"/>
              <a:t>llama</a:t>
            </a:r>
            <a:r>
              <a:rPr lang="de-AT" dirty="0" smtClean="0"/>
              <a:t>	                            </a:t>
            </a:r>
            <a:r>
              <a:rPr lang="de-AT" b="1" dirty="0" smtClean="0"/>
              <a:t>se</a:t>
            </a:r>
            <a:r>
              <a:rPr lang="de-AT" dirty="0" smtClean="0"/>
              <a:t> </a:t>
            </a:r>
            <a:r>
              <a:rPr lang="de-AT" dirty="0" err="1" smtClean="0"/>
              <a:t>llaman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Normalmente se </a:t>
            </a:r>
            <a:r>
              <a:rPr lang="de-AT" dirty="0" err="1" smtClean="0"/>
              <a:t>escribe</a:t>
            </a:r>
            <a:r>
              <a:rPr lang="de-AT" dirty="0" smtClean="0"/>
              <a:t>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pronombre</a:t>
            </a:r>
            <a:r>
              <a:rPr lang="de-AT" dirty="0" smtClean="0"/>
              <a:t> (</a:t>
            </a:r>
            <a:r>
              <a:rPr lang="de-AT" dirty="0" err="1" smtClean="0"/>
              <a:t>reflexivo</a:t>
            </a:r>
            <a:r>
              <a:rPr lang="de-AT" dirty="0" smtClean="0"/>
              <a:t>) </a:t>
            </a:r>
            <a:r>
              <a:rPr lang="de-AT" dirty="0" err="1" smtClean="0"/>
              <a:t>delante</a:t>
            </a:r>
            <a:r>
              <a:rPr lang="de-AT" dirty="0" smtClean="0"/>
              <a:t> del </a:t>
            </a:r>
            <a:r>
              <a:rPr lang="de-AT" dirty="0" err="1" smtClean="0"/>
              <a:t>verbo</a:t>
            </a:r>
            <a:r>
              <a:rPr lang="de-AT" dirty="0" smtClean="0"/>
              <a:t>, </a:t>
            </a:r>
            <a:r>
              <a:rPr lang="de-AT" dirty="0" err="1" smtClean="0"/>
              <a:t>pero</a:t>
            </a:r>
            <a:r>
              <a:rPr lang="de-AT" dirty="0" smtClean="0"/>
              <a:t>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de-AT" dirty="0" err="1" smtClean="0"/>
              <a:t>Estoy</a:t>
            </a:r>
            <a:r>
              <a:rPr lang="de-AT" dirty="0" smtClean="0"/>
              <a:t> </a:t>
            </a:r>
            <a:r>
              <a:rPr lang="de-AT" dirty="0" err="1" smtClean="0"/>
              <a:t>duchándo</a:t>
            </a:r>
            <a:r>
              <a:rPr lang="de-AT" b="1" dirty="0" err="1" smtClean="0"/>
              <a:t>me</a:t>
            </a:r>
            <a:r>
              <a:rPr lang="de-AT" b="1" dirty="0" smtClean="0"/>
              <a:t> </a:t>
            </a:r>
            <a:r>
              <a:rPr lang="de-AT" dirty="0" smtClean="0"/>
              <a:t>(</a:t>
            </a:r>
            <a:r>
              <a:rPr lang="de-AT" dirty="0" err="1" smtClean="0"/>
              <a:t>Gerundio</a:t>
            </a:r>
            <a:r>
              <a:rPr lang="de-AT" dirty="0" smtClean="0"/>
              <a:t>)</a:t>
            </a:r>
          </a:p>
          <a:p>
            <a:r>
              <a:rPr lang="de-AT" dirty="0" smtClean="0"/>
              <a:t>=</a:t>
            </a:r>
            <a:r>
              <a:rPr lang="de-AT" b="1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estoy</a:t>
            </a:r>
            <a:r>
              <a:rPr lang="de-AT" dirty="0" smtClean="0"/>
              <a:t> </a:t>
            </a:r>
            <a:r>
              <a:rPr lang="de-AT" dirty="0" err="1" smtClean="0"/>
              <a:t>duchando</a:t>
            </a:r>
            <a:r>
              <a:rPr lang="de-AT" dirty="0" smtClean="0"/>
              <a:t>.</a:t>
            </a:r>
            <a:endParaRPr lang="de-AT" dirty="0" smtClean="0"/>
          </a:p>
          <a:p>
            <a:r>
              <a:rPr lang="de-AT" dirty="0" err="1" smtClean="0"/>
              <a:t>í</a:t>
            </a:r>
            <a:r>
              <a:rPr lang="de-AT" dirty="0" err="1" smtClean="0"/>
              <a:t>Láva</a:t>
            </a:r>
            <a:r>
              <a:rPr lang="de-AT" b="1" dirty="0" err="1" smtClean="0"/>
              <a:t>te</a:t>
            </a:r>
            <a:r>
              <a:rPr lang="de-AT" dirty="0" smtClean="0"/>
              <a:t>!   </a:t>
            </a:r>
          </a:p>
          <a:p>
            <a:r>
              <a:rPr lang="de-AT" dirty="0" err="1" smtClean="0"/>
              <a:t>Ojo</a:t>
            </a:r>
            <a:r>
              <a:rPr lang="de-AT" dirty="0" smtClean="0"/>
              <a:t>: </a:t>
            </a:r>
            <a:r>
              <a:rPr lang="de-AT" dirty="0" err="1" smtClean="0"/>
              <a:t>íNo</a:t>
            </a:r>
            <a:r>
              <a:rPr lang="de-AT" dirty="0" smtClean="0"/>
              <a:t> </a:t>
            </a:r>
            <a:r>
              <a:rPr lang="de-AT" b="1" dirty="0" err="1" smtClean="0"/>
              <a:t>te</a:t>
            </a:r>
            <a:r>
              <a:rPr lang="de-AT" dirty="0" smtClean="0"/>
              <a:t> </a:t>
            </a:r>
            <a:r>
              <a:rPr lang="de-AT" dirty="0" err="1" smtClean="0"/>
              <a:t>laves</a:t>
            </a:r>
            <a:r>
              <a:rPr lang="de-AT" dirty="0" smtClean="0"/>
              <a:t>!</a:t>
            </a:r>
          </a:p>
          <a:p>
            <a:r>
              <a:rPr lang="de-AT" dirty="0" err="1" smtClean="0"/>
              <a:t>Voy</a:t>
            </a:r>
            <a:r>
              <a:rPr lang="de-AT" dirty="0" smtClean="0"/>
              <a:t> a </a:t>
            </a:r>
            <a:r>
              <a:rPr lang="de-AT" dirty="0" err="1" smtClean="0"/>
              <a:t>comprár</a:t>
            </a:r>
            <a:r>
              <a:rPr lang="de-AT" b="1" dirty="0" err="1" smtClean="0"/>
              <a:t>melo</a:t>
            </a:r>
            <a:r>
              <a:rPr lang="de-AT" dirty="0" smtClean="0"/>
              <a:t>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mes</a:t>
            </a:r>
            <a:r>
              <a:rPr lang="de-AT" dirty="0" smtClean="0"/>
              <a:t> </a:t>
            </a:r>
            <a:r>
              <a:rPr lang="de-AT" dirty="0" err="1" smtClean="0"/>
              <a:t>que</a:t>
            </a:r>
            <a:r>
              <a:rPr lang="de-AT" dirty="0" smtClean="0"/>
              <a:t> </a:t>
            </a:r>
            <a:r>
              <a:rPr lang="de-AT" dirty="0" err="1" smtClean="0"/>
              <a:t>viene</a:t>
            </a:r>
            <a:r>
              <a:rPr lang="de-AT" dirty="0" smtClean="0"/>
              <a:t>.</a:t>
            </a:r>
            <a:endParaRPr lang="de-AT" dirty="0" smtClean="0"/>
          </a:p>
          <a:p>
            <a:r>
              <a:rPr lang="de-AT" dirty="0" smtClean="0"/>
              <a:t>=</a:t>
            </a:r>
            <a:r>
              <a:rPr lang="de-AT" b="1" dirty="0" err="1" smtClean="0"/>
              <a:t>me</a:t>
            </a:r>
            <a:r>
              <a:rPr lang="de-AT" b="1" dirty="0" smtClean="0"/>
              <a:t> </a:t>
            </a:r>
            <a:r>
              <a:rPr lang="de-AT" b="1" dirty="0" err="1" smtClean="0"/>
              <a:t>lo</a:t>
            </a:r>
            <a:r>
              <a:rPr lang="de-AT" b="1" dirty="0" smtClean="0"/>
              <a:t> </a:t>
            </a:r>
            <a:r>
              <a:rPr lang="de-AT" dirty="0" err="1" smtClean="0"/>
              <a:t>voy</a:t>
            </a:r>
            <a:r>
              <a:rPr lang="de-AT" dirty="0" smtClean="0"/>
              <a:t> a </a:t>
            </a:r>
            <a:r>
              <a:rPr lang="de-AT" dirty="0" err="1" smtClean="0"/>
              <a:t>comprar</a:t>
            </a:r>
            <a:r>
              <a:rPr lang="de-AT" dirty="0" smtClean="0"/>
              <a:t>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mes</a:t>
            </a:r>
            <a:r>
              <a:rPr lang="de-AT" dirty="0" smtClean="0"/>
              <a:t> </a:t>
            </a:r>
            <a:r>
              <a:rPr lang="de-AT" dirty="0" err="1" smtClean="0"/>
              <a:t>que</a:t>
            </a:r>
            <a:r>
              <a:rPr lang="de-AT" dirty="0" smtClean="0"/>
              <a:t> </a:t>
            </a:r>
            <a:r>
              <a:rPr lang="de-AT" dirty="0" err="1" smtClean="0"/>
              <a:t>viene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>
                <a:solidFill>
                  <a:srgbClr val="FFC000"/>
                </a:solidFill>
              </a:rPr>
              <a:t>Pronombres</a:t>
            </a:r>
            <a:r>
              <a:rPr lang="de-AT" dirty="0" smtClean="0">
                <a:solidFill>
                  <a:srgbClr val="FFC000"/>
                </a:solidFill>
              </a:rPr>
              <a:t> </a:t>
            </a:r>
            <a:r>
              <a:rPr lang="de-AT" dirty="0" err="1" smtClean="0">
                <a:solidFill>
                  <a:srgbClr val="FFC000"/>
                </a:solidFill>
              </a:rPr>
              <a:t>posesivos</a:t>
            </a:r>
            <a:endParaRPr lang="de-AT" dirty="0">
              <a:solidFill>
                <a:srgbClr val="FFC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>
            <a:normAutofit/>
          </a:bodyPr>
          <a:lstStyle/>
          <a:p>
            <a:r>
              <a:rPr lang="de-AT" sz="2800" dirty="0" smtClean="0"/>
              <a:t>Esta es </a:t>
            </a:r>
            <a:r>
              <a:rPr lang="de-AT" sz="2800" b="1" dirty="0" smtClean="0">
                <a:solidFill>
                  <a:schemeClr val="accent6"/>
                </a:solidFill>
              </a:rPr>
              <a:t>mi</a:t>
            </a:r>
            <a:r>
              <a:rPr lang="de-AT" sz="2800" dirty="0" smtClean="0"/>
              <a:t> </a:t>
            </a:r>
            <a:r>
              <a:rPr lang="de-AT" sz="2800" dirty="0" err="1" smtClean="0"/>
              <a:t>casa</a:t>
            </a:r>
            <a:r>
              <a:rPr lang="de-AT" sz="2800" dirty="0" smtClean="0"/>
              <a:t>.              </a:t>
            </a:r>
            <a:r>
              <a:rPr lang="de-AT" sz="2800" dirty="0" smtClean="0"/>
              <a:t>	</a:t>
            </a:r>
            <a:r>
              <a:rPr lang="de-AT" sz="2800" dirty="0" err="1" smtClean="0"/>
              <a:t>Estas</a:t>
            </a:r>
            <a:r>
              <a:rPr lang="de-AT" sz="2800" dirty="0" smtClean="0"/>
              <a:t> </a:t>
            </a:r>
            <a:r>
              <a:rPr lang="de-AT" sz="2800" dirty="0" err="1" smtClean="0"/>
              <a:t>son</a:t>
            </a:r>
            <a:r>
              <a:rPr lang="de-AT" sz="2800" dirty="0" smtClean="0"/>
              <a:t> </a:t>
            </a:r>
            <a:r>
              <a:rPr lang="de-AT" sz="2800" b="1" dirty="0" err="1" smtClean="0">
                <a:solidFill>
                  <a:schemeClr val="accent6"/>
                </a:solidFill>
              </a:rPr>
              <a:t>mis</a:t>
            </a:r>
            <a:r>
              <a:rPr lang="de-AT" sz="2800" dirty="0" smtClean="0"/>
              <a:t> </a:t>
            </a:r>
            <a:r>
              <a:rPr lang="de-AT" sz="2800" dirty="0" err="1" smtClean="0"/>
              <a:t>casas</a:t>
            </a:r>
            <a:r>
              <a:rPr lang="de-AT" sz="2800" dirty="0" smtClean="0"/>
              <a:t>.</a:t>
            </a:r>
          </a:p>
          <a:p>
            <a:r>
              <a:rPr lang="de-AT" sz="2800" dirty="0" smtClean="0"/>
              <a:t>Esta es </a:t>
            </a:r>
            <a:r>
              <a:rPr lang="de-AT" sz="2800" b="1" dirty="0" smtClean="0">
                <a:solidFill>
                  <a:schemeClr val="accent6"/>
                </a:solidFill>
              </a:rPr>
              <a:t>tu</a:t>
            </a:r>
            <a:r>
              <a:rPr lang="de-AT" sz="2800" dirty="0" smtClean="0"/>
              <a:t> </a:t>
            </a:r>
            <a:r>
              <a:rPr lang="de-AT" sz="2800" dirty="0" err="1" smtClean="0"/>
              <a:t>amiga</a:t>
            </a:r>
            <a:r>
              <a:rPr lang="de-AT" sz="2800" dirty="0" smtClean="0"/>
              <a:t>.              </a:t>
            </a:r>
            <a:r>
              <a:rPr lang="de-AT" sz="2800" dirty="0" smtClean="0"/>
              <a:t>	</a:t>
            </a:r>
            <a:r>
              <a:rPr lang="de-AT" sz="2800" dirty="0" err="1" smtClean="0"/>
              <a:t>Estas</a:t>
            </a:r>
            <a:r>
              <a:rPr lang="de-AT" sz="2800" dirty="0" smtClean="0"/>
              <a:t> </a:t>
            </a:r>
            <a:r>
              <a:rPr lang="de-AT" sz="2800" dirty="0" err="1" smtClean="0"/>
              <a:t>son</a:t>
            </a:r>
            <a:r>
              <a:rPr lang="de-AT" sz="2800" dirty="0" smtClean="0"/>
              <a:t> </a:t>
            </a:r>
            <a:r>
              <a:rPr lang="de-AT" sz="2800" b="1" dirty="0" err="1" smtClean="0">
                <a:solidFill>
                  <a:schemeClr val="accent6"/>
                </a:solidFill>
              </a:rPr>
              <a:t>tus</a:t>
            </a:r>
            <a:r>
              <a:rPr lang="de-AT" sz="2800" dirty="0" smtClean="0"/>
              <a:t> </a:t>
            </a:r>
            <a:r>
              <a:rPr lang="de-AT" sz="2800" dirty="0" err="1" smtClean="0"/>
              <a:t>amigas</a:t>
            </a:r>
            <a:r>
              <a:rPr lang="de-AT" sz="2800" dirty="0" smtClean="0"/>
              <a:t>.</a:t>
            </a:r>
          </a:p>
          <a:p>
            <a:r>
              <a:rPr lang="de-AT" sz="2800" dirty="0" smtClean="0"/>
              <a:t>Esta es </a:t>
            </a:r>
            <a:r>
              <a:rPr lang="de-AT" sz="2800" b="1" dirty="0" err="1" smtClean="0">
                <a:solidFill>
                  <a:schemeClr val="accent6"/>
                </a:solidFill>
              </a:rPr>
              <a:t>su</a:t>
            </a:r>
            <a:r>
              <a:rPr lang="de-AT" sz="2800" dirty="0" smtClean="0"/>
              <a:t> </a:t>
            </a:r>
            <a:r>
              <a:rPr lang="de-AT" sz="2800" dirty="0" err="1" smtClean="0"/>
              <a:t>abuela</a:t>
            </a:r>
            <a:r>
              <a:rPr lang="de-AT" sz="2800" dirty="0" smtClean="0"/>
              <a:t>.	   </a:t>
            </a:r>
            <a:r>
              <a:rPr lang="de-AT" sz="2800" dirty="0" smtClean="0"/>
              <a:t>	</a:t>
            </a:r>
            <a:r>
              <a:rPr lang="de-AT" sz="2800" dirty="0" err="1" smtClean="0"/>
              <a:t>Estas</a:t>
            </a:r>
            <a:r>
              <a:rPr lang="de-AT" sz="2800" dirty="0" smtClean="0"/>
              <a:t> </a:t>
            </a:r>
            <a:r>
              <a:rPr lang="de-AT" sz="2800" dirty="0" err="1" smtClean="0"/>
              <a:t>son</a:t>
            </a:r>
            <a:r>
              <a:rPr lang="de-AT" sz="2800" dirty="0" smtClean="0"/>
              <a:t> </a:t>
            </a:r>
            <a:r>
              <a:rPr lang="de-AT" sz="2800" b="1" dirty="0" err="1" smtClean="0">
                <a:solidFill>
                  <a:schemeClr val="accent6"/>
                </a:solidFill>
              </a:rPr>
              <a:t>sus</a:t>
            </a:r>
            <a:r>
              <a:rPr lang="de-AT" sz="2800" dirty="0" smtClean="0"/>
              <a:t> </a:t>
            </a:r>
            <a:r>
              <a:rPr lang="de-AT" sz="2800" dirty="0" err="1" smtClean="0"/>
              <a:t>abuelas</a:t>
            </a:r>
            <a:r>
              <a:rPr lang="de-AT" sz="2800" dirty="0" smtClean="0"/>
              <a:t>.</a:t>
            </a:r>
          </a:p>
          <a:p>
            <a:r>
              <a:rPr lang="de-AT" sz="2800" dirty="0" smtClean="0"/>
              <a:t>Este es </a:t>
            </a:r>
            <a:r>
              <a:rPr lang="de-AT" sz="2800" b="1" dirty="0" err="1" smtClean="0">
                <a:solidFill>
                  <a:schemeClr val="accent6"/>
                </a:solidFill>
              </a:rPr>
              <a:t>nuestro</a:t>
            </a:r>
            <a:r>
              <a:rPr lang="de-AT" sz="2800" dirty="0" smtClean="0"/>
              <a:t> </a:t>
            </a:r>
            <a:r>
              <a:rPr lang="de-AT" sz="2800" dirty="0" err="1" smtClean="0"/>
              <a:t>deber</a:t>
            </a:r>
            <a:r>
              <a:rPr lang="de-AT" sz="2800" dirty="0" smtClean="0"/>
              <a:t>.   </a:t>
            </a:r>
            <a:r>
              <a:rPr lang="de-AT" sz="2800" dirty="0" smtClean="0"/>
              <a:t>	</a:t>
            </a:r>
            <a:r>
              <a:rPr lang="de-AT" sz="2800" dirty="0" err="1" smtClean="0"/>
              <a:t>Estos</a:t>
            </a:r>
            <a:r>
              <a:rPr lang="de-AT" sz="2800" dirty="0" smtClean="0"/>
              <a:t> </a:t>
            </a:r>
            <a:r>
              <a:rPr lang="de-AT" sz="2800" dirty="0" err="1" smtClean="0"/>
              <a:t>son</a:t>
            </a:r>
            <a:r>
              <a:rPr lang="de-AT" sz="2800" dirty="0" smtClean="0"/>
              <a:t> </a:t>
            </a:r>
            <a:r>
              <a:rPr lang="de-AT" sz="2800" b="1" dirty="0" err="1" smtClean="0">
                <a:solidFill>
                  <a:schemeClr val="accent6"/>
                </a:solidFill>
              </a:rPr>
              <a:t>nuestros</a:t>
            </a:r>
            <a:r>
              <a:rPr lang="de-AT" sz="2800" dirty="0" smtClean="0"/>
              <a:t> </a:t>
            </a:r>
            <a:r>
              <a:rPr lang="de-AT" sz="2800" dirty="0" err="1" smtClean="0"/>
              <a:t>deberes</a:t>
            </a:r>
            <a:r>
              <a:rPr lang="de-AT" sz="2800" dirty="0" smtClean="0"/>
              <a:t>.</a:t>
            </a:r>
          </a:p>
          <a:p>
            <a:r>
              <a:rPr lang="de-AT" sz="2800" dirty="0" smtClean="0"/>
              <a:t>Este es </a:t>
            </a:r>
            <a:r>
              <a:rPr lang="de-AT" sz="2800" b="1" dirty="0" err="1" smtClean="0">
                <a:solidFill>
                  <a:schemeClr val="accent6"/>
                </a:solidFill>
              </a:rPr>
              <a:t>vuestro</a:t>
            </a:r>
            <a:r>
              <a:rPr lang="de-AT" sz="2800" dirty="0" smtClean="0"/>
              <a:t> </a:t>
            </a:r>
            <a:r>
              <a:rPr lang="de-AT" sz="2800" dirty="0" err="1" smtClean="0"/>
              <a:t>profe</a:t>
            </a:r>
            <a:r>
              <a:rPr lang="de-AT" sz="2800" dirty="0" smtClean="0"/>
              <a:t>.     </a:t>
            </a:r>
            <a:r>
              <a:rPr lang="de-AT" sz="2800" dirty="0" smtClean="0"/>
              <a:t>	</a:t>
            </a:r>
            <a:r>
              <a:rPr lang="de-AT" sz="2800" dirty="0" err="1" smtClean="0"/>
              <a:t>Estos</a:t>
            </a:r>
            <a:r>
              <a:rPr lang="de-AT" sz="2800" dirty="0" smtClean="0"/>
              <a:t> </a:t>
            </a:r>
            <a:r>
              <a:rPr lang="de-AT" sz="2800" dirty="0" err="1" smtClean="0"/>
              <a:t>son</a:t>
            </a:r>
            <a:r>
              <a:rPr lang="de-AT" sz="2800" dirty="0" smtClean="0"/>
              <a:t> </a:t>
            </a:r>
            <a:r>
              <a:rPr lang="de-AT" sz="2800" b="1" dirty="0" err="1" smtClean="0">
                <a:solidFill>
                  <a:schemeClr val="accent6"/>
                </a:solidFill>
              </a:rPr>
              <a:t>vuestros</a:t>
            </a:r>
            <a:r>
              <a:rPr lang="de-AT" sz="2800" dirty="0" smtClean="0"/>
              <a:t> </a:t>
            </a:r>
            <a:r>
              <a:rPr lang="de-AT" sz="2800" dirty="0" err="1" smtClean="0"/>
              <a:t>profes</a:t>
            </a:r>
            <a:r>
              <a:rPr lang="de-AT" sz="2800" dirty="0" smtClean="0"/>
              <a:t>.</a:t>
            </a:r>
          </a:p>
          <a:p>
            <a:r>
              <a:rPr lang="de-AT" sz="2800" dirty="0" err="1" smtClean="0"/>
              <a:t>Estas</a:t>
            </a:r>
            <a:r>
              <a:rPr lang="de-AT" sz="2800" dirty="0" smtClean="0"/>
              <a:t> </a:t>
            </a:r>
            <a:r>
              <a:rPr lang="de-AT" sz="2800" dirty="0" smtClean="0"/>
              <a:t>es </a:t>
            </a:r>
            <a:r>
              <a:rPr lang="de-AT" sz="2800" b="1" dirty="0" err="1" smtClean="0">
                <a:solidFill>
                  <a:schemeClr val="accent6"/>
                </a:solidFill>
              </a:rPr>
              <a:t>su</a:t>
            </a:r>
            <a:r>
              <a:rPr lang="de-AT" sz="2800" dirty="0" smtClean="0"/>
              <a:t> </a:t>
            </a:r>
            <a:r>
              <a:rPr lang="de-AT" sz="2800" dirty="0" err="1" smtClean="0"/>
              <a:t>cama</a:t>
            </a:r>
            <a:r>
              <a:rPr lang="de-AT" sz="2800" dirty="0" smtClean="0"/>
              <a:t>.         </a:t>
            </a:r>
            <a:r>
              <a:rPr lang="de-AT" sz="2800" dirty="0" smtClean="0"/>
              <a:t>    	</a:t>
            </a:r>
            <a:r>
              <a:rPr lang="de-AT" sz="2800" dirty="0" err="1" smtClean="0"/>
              <a:t>Estas</a:t>
            </a:r>
            <a:r>
              <a:rPr lang="de-AT" sz="2800" dirty="0" smtClean="0"/>
              <a:t> </a:t>
            </a:r>
            <a:r>
              <a:rPr lang="de-AT" sz="2800" dirty="0" err="1" smtClean="0"/>
              <a:t>son</a:t>
            </a:r>
            <a:r>
              <a:rPr lang="de-AT" sz="2800" dirty="0" smtClean="0"/>
              <a:t> </a:t>
            </a:r>
            <a:r>
              <a:rPr lang="de-AT" sz="2800" b="1" dirty="0" err="1" smtClean="0">
                <a:solidFill>
                  <a:schemeClr val="accent6"/>
                </a:solidFill>
              </a:rPr>
              <a:t>sus</a:t>
            </a:r>
            <a:r>
              <a:rPr lang="de-AT" sz="2800" dirty="0" smtClean="0"/>
              <a:t> </a:t>
            </a:r>
            <a:r>
              <a:rPr lang="de-AT" sz="2800" dirty="0" err="1" smtClean="0"/>
              <a:t>camas</a:t>
            </a:r>
            <a:r>
              <a:rPr lang="de-AT" sz="2800" dirty="0" smtClean="0"/>
              <a:t>.</a:t>
            </a:r>
            <a:endParaRPr lang="de-A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pronombre</a:t>
            </a:r>
            <a:r>
              <a:rPr lang="de-AT" dirty="0" smtClean="0"/>
              <a:t> </a:t>
            </a:r>
            <a:r>
              <a:rPr lang="de-AT" dirty="0" smtClean="0">
                <a:solidFill>
                  <a:srgbClr val="F37BC2"/>
                </a:solidFill>
              </a:rPr>
              <a:t>sin </a:t>
            </a:r>
            <a:r>
              <a:rPr lang="de-AT" dirty="0" err="1" smtClean="0">
                <a:solidFill>
                  <a:srgbClr val="F37BC2"/>
                </a:solidFill>
              </a:rPr>
              <a:t>el</a:t>
            </a:r>
            <a:r>
              <a:rPr lang="de-AT" dirty="0" smtClean="0">
                <a:solidFill>
                  <a:srgbClr val="F37BC2"/>
                </a:solidFill>
              </a:rPr>
              <a:t> </a:t>
            </a:r>
            <a:r>
              <a:rPr lang="de-AT" dirty="0" err="1" smtClean="0">
                <a:solidFill>
                  <a:srgbClr val="F37BC2"/>
                </a:solidFill>
              </a:rPr>
              <a:t>sujeto</a:t>
            </a:r>
            <a:r>
              <a:rPr lang="de-AT" dirty="0" smtClean="0"/>
              <a:t>: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Esta es mi </a:t>
            </a:r>
            <a:r>
              <a:rPr lang="de-AT" dirty="0" err="1" smtClean="0"/>
              <a:t>casa</a:t>
            </a:r>
            <a:r>
              <a:rPr lang="de-AT" dirty="0" smtClean="0"/>
              <a:t>. Es </a:t>
            </a:r>
            <a:r>
              <a:rPr lang="de-AT" dirty="0" smtClean="0">
                <a:solidFill>
                  <a:srgbClr val="F37BC2"/>
                </a:solidFill>
              </a:rPr>
              <a:t>(la) </a:t>
            </a:r>
            <a:r>
              <a:rPr lang="de-AT" dirty="0" err="1" smtClean="0">
                <a:solidFill>
                  <a:srgbClr val="F37BC2"/>
                </a:solidFill>
              </a:rPr>
              <a:t>mía</a:t>
            </a:r>
            <a:r>
              <a:rPr lang="de-AT" dirty="0" smtClean="0"/>
              <a:t>.</a:t>
            </a:r>
            <a:endParaRPr lang="de-AT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de-AT" dirty="0" err="1" smtClean="0"/>
              <a:t>Estas</a:t>
            </a:r>
            <a:r>
              <a:rPr lang="de-AT" dirty="0" smtClean="0"/>
              <a:t> </a:t>
            </a:r>
            <a:r>
              <a:rPr lang="de-AT" dirty="0" err="1" smtClean="0"/>
              <a:t>son</a:t>
            </a:r>
            <a:r>
              <a:rPr lang="de-AT" dirty="0" smtClean="0"/>
              <a:t> </a:t>
            </a:r>
            <a:r>
              <a:rPr lang="de-AT" dirty="0" err="1" smtClean="0"/>
              <a:t>tus</a:t>
            </a:r>
            <a:r>
              <a:rPr lang="de-AT" dirty="0" smtClean="0"/>
              <a:t> </a:t>
            </a:r>
            <a:r>
              <a:rPr lang="de-AT" dirty="0" err="1" smtClean="0"/>
              <a:t>casas</a:t>
            </a:r>
            <a:r>
              <a:rPr lang="de-AT" dirty="0" smtClean="0"/>
              <a:t>. Son </a:t>
            </a:r>
            <a:r>
              <a:rPr lang="de-AT" dirty="0" smtClean="0">
                <a:solidFill>
                  <a:srgbClr val="F37BC2"/>
                </a:solidFill>
              </a:rPr>
              <a:t>(las) </a:t>
            </a:r>
            <a:r>
              <a:rPr lang="de-AT" dirty="0" err="1" smtClean="0">
                <a:solidFill>
                  <a:srgbClr val="F37BC2"/>
                </a:solidFill>
              </a:rPr>
              <a:t>tuyas</a:t>
            </a:r>
            <a:r>
              <a:rPr lang="de-AT" dirty="0" smtClean="0"/>
              <a:t>.</a:t>
            </a:r>
            <a:endParaRPr lang="de-AT" dirty="0" smtClean="0">
              <a:solidFill>
                <a:srgbClr val="F37BC2"/>
              </a:solidFill>
            </a:endParaRPr>
          </a:p>
          <a:p>
            <a:r>
              <a:rPr lang="de-AT" dirty="0" smtClean="0"/>
              <a:t>Este es </a:t>
            </a:r>
            <a:r>
              <a:rPr lang="de-AT" dirty="0" err="1" smtClean="0"/>
              <a:t>su</a:t>
            </a:r>
            <a:r>
              <a:rPr lang="de-AT" dirty="0" smtClean="0"/>
              <a:t> </a:t>
            </a:r>
            <a:r>
              <a:rPr lang="de-AT" dirty="0" err="1" smtClean="0"/>
              <a:t>conejo</a:t>
            </a:r>
            <a:r>
              <a:rPr lang="de-AT" dirty="0" smtClean="0"/>
              <a:t>.</a:t>
            </a:r>
            <a:r>
              <a:rPr lang="de-AT" dirty="0" smtClean="0"/>
              <a:t> </a:t>
            </a:r>
            <a:r>
              <a:rPr lang="de-AT" dirty="0" smtClean="0"/>
              <a:t>Es </a:t>
            </a:r>
            <a:r>
              <a:rPr lang="de-AT" dirty="0" smtClean="0">
                <a:solidFill>
                  <a:srgbClr val="F37BC2"/>
                </a:solidFill>
              </a:rPr>
              <a:t>(</a:t>
            </a:r>
            <a:r>
              <a:rPr lang="de-AT" dirty="0" err="1" smtClean="0">
                <a:solidFill>
                  <a:srgbClr val="F37BC2"/>
                </a:solidFill>
              </a:rPr>
              <a:t>el</a:t>
            </a:r>
            <a:r>
              <a:rPr lang="de-AT" dirty="0" smtClean="0">
                <a:solidFill>
                  <a:srgbClr val="F37BC2"/>
                </a:solidFill>
              </a:rPr>
              <a:t>) </a:t>
            </a:r>
            <a:r>
              <a:rPr lang="de-AT" dirty="0" err="1" smtClean="0">
                <a:solidFill>
                  <a:srgbClr val="F37BC2"/>
                </a:solidFill>
              </a:rPr>
              <a:t>suyo</a:t>
            </a:r>
            <a:r>
              <a:rPr lang="de-AT" dirty="0" smtClean="0"/>
              <a:t>.</a:t>
            </a:r>
            <a:endParaRPr lang="de-AT" dirty="0" smtClean="0">
              <a:solidFill>
                <a:srgbClr val="F37BC2"/>
              </a:solidFill>
            </a:endParaRPr>
          </a:p>
          <a:p>
            <a:r>
              <a:rPr lang="de-AT" dirty="0" smtClean="0"/>
              <a:t>Este es </a:t>
            </a:r>
            <a:r>
              <a:rPr lang="de-AT" dirty="0" err="1" smtClean="0"/>
              <a:t>nuestro</a:t>
            </a:r>
            <a:r>
              <a:rPr lang="de-AT" dirty="0" smtClean="0"/>
              <a:t> </a:t>
            </a:r>
            <a:r>
              <a:rPr lang="de-AT" dirty="0" err="1" smtClean="0"/>
              <a:t>conductor</a:t>
            </a:r>
            <a:r>
              <a:rPr lang="de-AT" dirty="0" smtClean="0"/>
              <a:t>. Es </a:t>
            </a:r>
            <a:r>
              <a:rPr lang="de-AT" dirty="0" smtClean="0">
                <a:solidFill>
                  <a:srgbClr val="F37BC2"/>
                </a:solidFill>
              </a:rPr>
              <a:t>(</a:t>
            </a:r>
            <a:r>
              <a:rPr lang="de-AT" dirty="0" err="1" smtClean="0">
                <a:solidFill>
                  <a:srgbClr val="F37BC2"/>
                </a:solidFill>
              </a:rPr>
              <a:t>el</a:t>
            </a:r>
            <a:r>
              <a:rPr lang="de-AT" dirty="0" smtClean="0">
                <a:solidFill>
                  <a:srgbClr val="F37BC2"/>
                </a:solidFill>
              </a:rPr>
              <a:t>) </a:t>
            </a:r>
            <a:r>
              <a:rPr lang="de-AT" dirty="0" err="1" smtClean="0">
                <a:solidFill>
                  <a:srgbClr val="F37BC2"/>
                </a:solidFill>
              </a:rPr>
              <a:t>nuestro</a:t>
            </a:r>
            <a:r>
              <a:rPr lang="de-AT" dirty="0" smtClean="0"/>
              <a:t>.</a:t>
            </a:r>
            <a:endParaRPr lang="de-AT" dirty="0" smtClean="0"/>
          </a:p>
          <a:p>
            <a:r>
              <a:rPr lang="de-AT" dirty="0" err="1" smtClean="0"/>
              <a:t>Esto</a:t>
            </a:r>
            <a:r>
              <a:rPr lang="de-AT" dirty="0" smtClean="0"/>
              <a:t> es </a:t>
            </a:r>
            <a:r>
              <a:rPr lang="de-AT" dirty="0" err="1" smtClean="0"/>
              <a:t>vuestro</a:t>
            </a:r>
            <a:r>
              <a:rPr lang="de-AT" dirty="0" smtClean="0"/>
              <a:t> </a:t>
            </a:r>
            <a:r>
              <a:rPr lang="de-AT" dirty="0" err="1" smtClean="0"/>
              <a:t>colega</a:t>
            </a:r>
            <a:r>
              <a:rPr lang="de-AT" dirty="0" smtClean="0"/>
              <a:t>. Es </a:t>
            </a:r>
            <a:r>
              <a:rPr lang="de-AT" dirty="0" smtClean="0">
                <a:solidFill>
                  <a:srgbClr val="F37BC2"/>
                </a:solidFill>
              </a:rPr>
              <a:t>(</a:t>
            </a:r>
            <a:r>
              <a:rPr lang="de-AT" dirty="0" err="1" smtClean="0">
                <a:solidFill>
                  <a:srgbClr val="F37BC2"/>
                </a:solidFill>
              </a:rPr>
              <a:t>el</a:t>
            </a:r>
            <a:r>
              <a:rPr lang="de-AT" dirty="0" smtClean="0">
                <a:solidFill>
                  <a:srgbClr val="F37BC2"/>
                </a:solidFill>
              </a:rPr>
              <a:t>) </a:t>
            </a:r>
            <a:r>
              <a:rPr lang="de-AT" dirty="0" err="1" smtClean="0">
                <a:solidFill>
                  <a:srgbClr val="F37BC2"/>
                </a:solidFill>
              </a:rPr>
              <a:t>vuestro</a:t>
            </a:r>
            <a:r>
              <a:rPr lang="de-AT" dirty="0" smtClean="0"/>
              <a:t>.</a:t>
            </a:r>
            <a:endParaRPr lang="de-AT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de-AT" dirty="0" smtClean="0"/>
              <a:t>Ellas </a:t>
            </a:r>
            <a:r>
              <a:rPr lang="de-AT" dirty="0" err="1" smtClean="0"/>
              <a:t>son</a:t>
            </a:r>
            <a:r>
              <a:rPr lang="de-AT" dirty="0" smtClean="0"/>
              <a:t> </a:t>
            </a:r>
            <a:r>
              <a:rPr lang="de-AT" dirty="0" err="1" smtClean="0"/>
              <a:t>sus</a:t>
            </a:r>
            <a:r>
              <a:rPr lang="de-AT" dirty="0" smtClean="0"/>
              <a:t> </a:t>
            </a:r>
            <a:r>
              <a:rPr lang="de-AT" dirty="0" err="1" smtClean="0"/>
              <a:t>jefas</a:t>
            </a:r>
            <a:r>
              <a:rPr lang="de-AT" dirty="0" smtClean="0"/>
              <a:t>. Son</a:t>
            </a:r>
            <a:r>
              <a:rPr lang="de-AT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de-AT" dirty="0" smtClean="0">
                <a:solidFill>
                  <a:srgbClr val="F37BC2"/>
                </a:solidFill>
              </a:rPr>
              <a:t>(las) </a:t>
            </a:r>
            <a:r>
              <a:rPr lang="de-AT" dirty="0" err="1" smtClean="0">
                <a:solidFill>
                  <a:srgbClr val="F37BC2"/>
                </a:solidFill>
              </a:rPr>
              <a:t>suyas</a:t>
            </a:r>
            <a:r>
              <a:rPr lang="de-AT" dirty="0" smtClean="0"/>
              <a:t>.</a:t>
            </a:r>
            <a:endParaRPr lang="de-AT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Pronombres</a:t>
            </a:r>
            <a:r>
              <a:rPr lang="de-AT" dirty="0" smtClean="0"/>
              <a:t> </a:t>
            </a:r>
            <a:r>
              <a:rPr lang="de-AT" dirty="0" err="1" smtClean="0"/>
              <a:t>con</a:t>
            </a:r>
            <a:r>
              <a:rPr lang="de-AT" dirty="0" smtClean="0"/>
              <a:t> </a:t>
            </a:r>
            <a:r>
              <a:rPr lang="de-AT" dirty="0" err="1" smtClean="0"/>
              <a:t>preposiciones</a:t>
            </a:r>
            <a:r>
              <a:rPr lang="de-AT" dirty="0" smtClean="0"/>
              <a:t> </a:t>
            </a:r>
            <a:r>
              <a:rPr lang="de-AT" dirty="0" err="1" smtClean="0"/>
              <a:t>como</a:t>
            </a:r>
            <a:r>
              <a:rPr lang="de-AT" dirty="0" smtClean="0"/>
              <a:t> </a:t>
            </a:r>
            <a:r>
              <a:rPr lang="de-AT" b="1" dirty="0" smtClean="0">
                <a:solidFill>
                  <a:srgbClr val="FF0000"/>
                </a:solidFill>
              </a:rPr>
              <a:t>a, de, </a:t>
            </a:r>
            <a:r>
              <a:rPr lang="de-AT" b="1" dirty="0" err="1" smtClean="0">
                <a:solidFill>
                  <a:srgbClr val="FF0000"/>
                </a:solidFill>
              </a:rPr>
              <a:t>por</a:t>
            </a:r>
            <a:r>
              <a:rPr lang="de-AT" dirty="0" smtClean="0"/>
              <a:t>,…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 (</a:t>
            </a:r>
            <a:r>
              <a:rPr lang="de-AT" b="1" dirty="0" smtClean="0">
                <a:solidFill>
                  <a:srgbClr val="FF0000"/>
                </a:solidFill>
              </a:rPr>
              <a:t>A </a:t>
            </a:r>
            <a:r>
              <a:rPr lang="de-AT" b="1" dirty="0" err="1" smtClean="0">
                <a:solidFill>
                  <a:srgbClr val="FF0000"/>
                </a:solidFill>
              </a:rPr>
              <a:t>mí</a:t>
            </a:r>
            <a:r>
              <a:rPr lang="de-AT" b="1" dirty="0" smtClean="0">
                <a:solidFill>
                  <a:srgbClr val="FF0000"/>
                </a:solidFill>
              </a:rPr>
              <a:t>) </a:t>
            </a:r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gusta</a:t>
            </a:r>
            <a:r>
              <a:rPr lang="de-AT" dirty="0" smtClean="0"/>
              <a:t> </a:t>
            </a:r>
            <a:r>
              <a:rPr lang="de-AT" dirty="0" err="1" smtClean="0"/>
              <a:t>mucho</a:t>
            </a:r>
            <a:r>
              <a:rPr lang="de-AT" dirty="0" smtClean="0"/>
              <a:t> </a:t>
            </a:r>
            <a:r>
              <a:rPr lang="de-AT" dirty="0" err="1" smtClean="0"/>
              <a:t>bailar</a:t>
            </a:r>
            <a:r>
              <a:rPr lang="de-AT" dirty="0" smtClean="0"/>
              <a:t>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vals</a:t>
            </a:r>
            <a:r>
              <a:rPr lang="de-AT" dirty="0" smtClean="0"/>
              <a:t>. </a:t>
            </a:r>
          </a:p>
          <a:p>
            <a:r>
              <a:rPr lang="de-AT" b="1" dirty="0" smtClean="0">
                <a:solidFill>
                  <a:srgbClr val="FF0000"/>
                </a:solidFill>
              </a:rPr>
              <a:t> De mi </a:t>
            </a:r>
            <a:r>
              <a:rPr lang="de-AT" dirty="0" err="1" smtClean="0"/>
              <a:t>cuenta</a:t>
            </a:r>
            <a:r>
              <a:rPr lang="de-AT" dirty="0" smtClean="0"/>
              <a:t> </a:t>
            </a:r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pagó</a:t>
            </a:r>
            <a:r>
              <a:rPr lang="de-AT" dirty="0" smtClean="0"/>
              <a:t> la </a:t>
            </a:r>
            <a:r>
              <a:rPr lang="de-AT" dirty="0" err="1" smtClean="0"/>
              <a:t>mitad</a:t>
            </a:r>
            <a:r>
              <a:rPr lang="de-AT" dirty="0" smtClean="0"/>
              <a:t>.</a:t>
            </a:r>
          </a:p>
          <a:p>
            <a:r>
              <a:rPr lang="de-AT" b="1" dirty="0" smtClean="0">
                <a:solidFill>
                  <a:srgbClr val="FF0000"/>
                </a:solidFill>
              </a:rPr>
              <a:t> Para </a:t>
            </a:r>
            <a:r>
              <a:rPr lang="de-AT" b="1" dirty="0" err="1" smtClean="0">
                <a:solidFill>
                  <a:srgbClr val="FF0000"/>
                </a:solidFill>
              </a:rPr>
              <a:t>mí</a:t>
            </a:r>
            <a:r>
              <a:rPr lang="de-AT" dirty="0" smtClean="0"/>
              <a:t>,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problema</a:t>
            </a:r>
            <a:r>
              <a:rPr lang="de-AT" dirty="0" smtClean="0"/>
              <a:t> </a:t>
            </a:r>
            <a:r>
              <a:rPr lang="de-AT" dirty="0" err="1" smtClean="0"/>
              <a:t>ya</a:t>
            </a:r>
            <a:r>
              <a:rPr lang="de-AT" dirty="0" smtClean="0"/>
              <a:t> </a:t>
            </a:r>
            <a:r>
              <a:rPr lang="de-AT" dirty="0" err="1" smtClean="0"/>
              <a:t>está</a:t>
            </a:r>
            <a:r>
              <a:rPr lang="de-AT" dirty="0" smtClean="0"/>
              <a:t> </a:t>
            </a:r>
            <a:r>
              <a:rPr lang="de-AT" dirty="0" err="1" smtClean="0"/>
              <a:t>resuelto</a:t>
            </a:r>
            <a:r>
              <a:rPr lang="de-AT" dirty="0" smtClean="0"/>
              <a:t>. </a:t>
            </a:r>
          </a:p>
          <a:p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smtClean="0"/>
              <a:t>Lo </a:t>
            </a:r>
            <a:r>
              <a:rPr lang="de-AT" dirty="0" err="1" smtClean="0"/>
              <a:t>hago</a:t>
            </a:r>
            <a:r>
              <a:rPr lang="de-AT" dirty="0" smtClean="0"/>
              <a:t> </a:t>
            </a:r>
            <a:r>
              <a:rPr lang="de-AT" dirty="0" err="1" smtClean="0"/>
              <a:t>todo</a:t>
            </a:r>
            <a:r>
              <a:rPr lang="de-AT" dirty="0" smtClean="0"/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por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tí</a:t>
            </a:r>
            <a:r>
              <a:rPr lang="de-AT" dirty="0" smtClean="0"/>
              <a:t>.</a:t>
            </a:r>
          </a:p>
          <a:p>
            <a:r>
              <a:rPr lang="de-AT" smtClean="0">
                <a:solidFill>
                  <a:srgbClr val="FF0000"/>
                </a:solidFill>
              </a:rPr>
              <a:t> </a:t>
            </a:r>
            <a:r>
              <a:rPr lang="de-AT" smtClean="0"/>
              <a:t>¿</a:t>
            </a:r>
            <a:r>
              <a:rPr lang="de-AT" dirty="0" err="1" smtClean="0"/>
              <a:t>Confías</a:t>
            </a:r>
            <a:r>
              <a:rPr lang="de-AT" dirty="0" smtClean="0"/>
              <a:t> </a:t>
            </a:r>
            <a:r>
              <a:rPr lang="de-AT" b="1" dirty="0" smtClean="0">
                <a:solidFill>
                  <a:srgbClr val="FF0000"/>
                </a:solidFill>
              </a:rPr>
              <a:t>en </a:t>
            </a:r>
            <a:r>
              <a:rPr lang="de-AT" b="1" dirty="0" err="1" smtClean="0">
                <a:solidFill>
                  <a:srgbClr val="FF0000"/>
                </a:solidFill>
              </a:rPr>
              <a:t>mí</a:t>
            </a:r>
            <a:r>
              <a:rPr lang="de-AT" dirty="0" smtClean="0"/>
              <a:t>?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>
                <a:solidFill>
                  <a:srgbClr val="7030A0"/>
                </a:solidFill>
              </a:rPr>
              <a:t>Conmigo</a:t>
            </a:r>
            <a:r>
              <a:rPr lang="de-AT" b="1" dirty="0" smtClean="0">
                <a:solidFill>
                  <a:srgbClr val="7030A0"/>
                </a:solidFill>
              </a:rPr>
              <a:t>, </a:t>
            </a:r>
            <a:r>
              <a:rPr lang="de-AT" b="1" dirty="0" err="1" smtClean="0">
                <a:solidFill>
                  <a:srgbClr val="7030A0"/>
                </a:solidFill>
              </a:rPr>
              <a:t>contigo</a:t>
            </a:r>
            <a:r>
              <a:rPr lang="de-AT" b="1" dirty="0" smtClean="0">
                <a:solidFill>
                  <a:srgbClr val="7030A0"/>
                </a:solidFill>
              </a:rPr>
              <a:t>, </a:t>
            </a:r>
            <a:r>
              <a:rPr lang="de-AT" b="1" dirty="0" err="1" smtClean="0">
                <a:solidFill>
                  <a:srgbClr val="7030A0"/>
                </a:solidFill>
              </a:rPr>
              <a:t>consigo</a:t>
            </a:r>
            <a:endParaRPr lang="de-AT" b="1" dirty="0">
              <a:solidFill>
                <a:srgbClr val="7030A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b="1" dirty="0" err="1" smtClean="0">
                <a:solidFill>
                  <a:srgbClr val="7030A0"/>
                </a:solidFill>
              </a:rPr>
              <a:t>Conmigo</a:t>
            </a:r>
            <a:r>
              <a:rPr lang="de-AT" dirty="0" smtClean="0"/>
              <a:t> </a:t>
            </a:r>
            <a:r>
              <a:rPr lang="de-AT" dirty="0" err="1" smtClean="0"/>
              <a:t>puedes</a:t>
            </a:r>
            <a:r>
              <a:rPr lang="de-AT" dirty="0" smtClean="0"/>
              <a:t> </a:t>
            </a:r>
            <a:r>
              <a:rPr lang="de-AT" dirty="0" err="1" smtClean="0"/>
              <a:t>llegar</a:t>
            </a:r>
            <a:r>
              <a:rPr lang="de-AT" dirty="0" smtClean="0"/>
              <a:t> a la </a:t>
            </a:r>
            <a:r>
              <a:rPr lang="de-AT" dirty="0" err="1" smtClean="0"/>
              <a:t>luna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</a:t>
            </a:r>
            <a:r>
              <a:rPr lang="de-AT" dirty="0" smtClean="0">
                <a:sym typeface="Wingdings" pitchFamily="2" charset="2"/>
              </a:rPr>
              <a:t>.</a:t>
            </a:r>
          </a:p>
          <a:p>
            <a:r>
              <a:rPr lang="de-AT" dirty="0" smtClean="0"/>
              <a:t>A </a:t>
            </a:r>
            <a:r>
              <a:rPr lang="de-AT" dirty="0" err="1" smtClean="0"/>
              <a:t>ella</a:t>
            </a:r>
            <a:r>
              <a:rPr lang="de-AT" dirty="0" smtClean="0"/>
              <a:t> le </a:t>
            </a:r>
            <a:r>
              <a:rPr lang="de-AT" dirty="0" err="1" smtClean="0"/>
              <a:t>fascina</a:t>
            </a:r>
            <a:r>
              <a:rPr lang="de-AT" dirty="0" smtClean="0"/>
              <a:t> </a:t>
            </a:r>
            <a:r>
              <a:rPr lang="de-AT" dirty="0" err="1" smtClean="0"/>
              <a:t>estar</a:t>
            </a:r>
            <a:r>
              <a:rPr lang="de-AT" dirty="0" smtClean="0"/>
              <a:t> </a:t>
            </a:r>
            <a:r>
              <a:rPr lang="de-AT" b="1" dirty="0" err="1" smtClean="0">
                <a:solidFill>
                  <a:srgbClr val="7030A0"/>
                </a:solidFill>
              </a:rPr>
              <a:t>contigo</a:t>
            </a:r>
            <a:r>
              <a:rPr lang="de-AT" dirty="0" smtClean="0"/>
              <a:t> en la </a:t>
            </a:r>
            <a:r>
              <a:rPr lang="de-AT" dirty="0" err="1" smtClean="0"/>
              <a:t>casa</a:t>
            </a:r>
            <a:r>
              <a:rPr lang="de-AT" dirty="0" smtClean="0"/>
              <a:t>.</a:t>
            </a:r>
          </a:p>
          <a:p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habla</a:t>
            </a:r>
            <a:r>
              <a:rPr lang="de-AT" dirty="0" smtClean="0"/>
              <a:t> </a:t>
            </a:r>
            <a:r>
              <a:rPr lang="de-AT" dirty="0" err="1" smtClean="0"/>
              <a:t>constantemente</a:t>
            </a:r>
            <a:r>
              <a:rPr lang="de-AT" dirty="0" smtClean="0"/>
              <a:t> </a:t>
            </a:r>
            <a:r>
              <a:rPr lang="de-AT" b="1" dirty="0" err="1" smtClean="0">
                <a:solidFill>
                  <a:srgbClr val="7030A0"/>
                </a:solidFill>
              </a:rPr>
              <a:t>consigo</a:t>
            </a:r>
            <a:r>
              <a:rPr lang="de-AT" dirty="0" smtClean="0"/>
              <a:t>.</a:t>
            </a:r>
          </a:p>
          <a:p>
            <a:pPr>
              <a:buNone/>
            </a:pPr>
            <a:endParaRPr lang="de-AT" dirty="0" smtClean="0">
              <a:sym typeface="Wingdings" pitchFamily="2" charset="2"/>
            </a:endParaRPr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OJO: dos </a:t>
            </a:r>
            <a:r>
              <a:rPr lang="de-AT" dirty="0" err="1" smtClean="0">
                <a:sym typeface="Wingdings" pitchFamily="2" charset="2"/>
              </a:rPr>
              <a:t>palabras</a:t>
            </a:r>
            <a:r>
              <a:rPr lang="de-AT" dirty="0" smtClean="0">
                <a:sym typeface="Wingdings" pitchFamily="2" charset="2"/>
              </a:rPr>
              <a:t> en plural: </a:t>
            </a:r>
          </a:p>
          <a:p>
            <a:r>
              <a:rPr lang="de-AT" b="1" dirty="0" smtClean="0">
                <a:solidFill>
                  <a:srgbClr val="7030A0"/>
                </a:solidFill>
              </a:rPr>
              <a:t>Con </a:t>
            </a:r>
            <a:r>
              <a:rPr lang="de-AT" b="1" dirty="0" err="1" smtClean="0">
                <a:solidFill>
                  <a:srgbClr val="7030A0"/>
                </a:solidFill>
              </a:rPr>
              <a:t>nosotros</a:t>
            </a:r>
            <a:r>
              <a:rPr lang="de-AT" dirty="0" smtClean="0"/>
              <a:t> </a:t>
            </a:r>
            <a:r>
              <a:rPr lang="de-AT" dirty="0" err="1" smtClean="0"/>
              <a:t>podemos</a:t>
            </a:r>
            <a:r>
              <a:rPr lang="de-AT" dirty="0" smtClean="0"/>
              <a:t> </a:t>
            </a:r>
            <a:r>
              <a:rPr lang="de-AT" dirty="0" err="1" smtClean="0"/>
              <a:t>hacer</a:t>
            </a:r>
            <a:r>
              <a:rPr lang="de-AT" dirty="0" smtClean="0"/>
              <a:t> </a:t>
            </a:r>
            <a:r>
              <a:rPr lang="de-AT" dirty="0" err="1" smtClean="0"/>
              <a:t>muchas</a:t>
            </a:r>
            <a:r>
              <a:rPr lang="de-AT" dirty="0" smtClean="0"/>
              <a:t> </a:t>
            </a:r>
            <a:r>
              <a:rPr lang="de-AT" dirty="0" err="1" smtClean="0"/>
              <a:t>cosas</a:t>
            </a:r>
            <a:r>
              <a:rPr lang="de-AT" dirty="0" smtClean="0"/>
              <a:t>.</a:t>
            </a:r>
          </a:p>
          <a:p>
            <a:r>
              <a:rPr lang="de-AT" b="1" dirty="0" smtClean="0">
                <a:solidFill>
                  <a:srgbClr val="7030A0"/>
                </a:solidFill>
              </a:rPr>
              <a:t>Con </a:t>
            </a:r>
            <a:r>
              <a:rPr lang="de-AT" b="1" dirty="0" err="1" smtClean="0">
                <a:solidFill>
                  <a:srgbClr val="7030A0"/>
                </a:solidFill>
              </a:rPr>
              <a:t>vosotros</a:t>
            </a:r>
            <a:r>
              <a:rPr lang="de-AT" b="1" dirty="0" smtClean="0">
                <a:solidFill>
                  <a:srgbClr val="7030A0"/>
                </a:solidFill>
              </a:rPr>
              <a:t> </a:t>
            </a:r>
            <a:r>
              <a:rPr lang="de-AT" dirty="0" err="1" smtClean="0"/>
              <a:t>queremos</a:t>
            </a:r>
            <a:r>
              <a:rPr lang="de-AT" dirty="0" smtClean="0"/>
              <a:t> </a:t>
            </a:r>
            <a:r>
              <a:rPr lang="de-AT" dirty="0" err="1" smtClean="0"/>
              <a:t>planear</a:t>
            </a:r>
            <a:r>
              <a:rPr lang="de-AT" dirty="0" smtClean="0"/>
              <a:t> </a:t>
            </a:r>
            <a:r>
              <a:rPr lang="de-AT" dirty="0" err="1" smtClean="0"/>
              <a:t>un</a:t>
            </a:r>
            <a:r>
              <a:rPr lang="de-AT" dirty="0" smtClean="0"/>
              <a:t> </a:t>
            </a:r>
            <a:r>
              <a:rPr lang="de-AT" dirty="0" err="1" smtClean="0"/>
              <a:t>viaje</a:t>
            </a:r>
            <a:r>
              <a:rPr lang="de-AT" dirty="0" smtClean="0"/>
              <a:t>.</a:t>
            </a:r>
          </a:p>
          <a:p>
            <a:r>
              <a:rPr lang="de-AT" b="1" dirty="0" smtClean="0">
                <a:solidFill>
                  <a:srgbClr val="7030A0"/>
                </a:solidFill>
              </a:rPr>
              <a:t>Con </a:t>
            </a:r>
            <a:r>
              <a:rPr lang="de-AT" b="1" dirty="0" err="1" smtClean="0">
                <a:solidFill>
                  <a:srgbClr val="7030A0"/>
                </a:solidFill>
              </a:rPr>
              <a:t>ellos</a:t>
            </a:r>
            <a:r>
              <a:rPr lang="de-AT" b="1" dirty="0" smtClean="0">
                <a:solidFill>
                  <a:srgbClr val="7030A0"/>
                </a:solidFill>
              </a:rPr>
              <a:t> </a:t>
            </a:r>
            <a:r>
              <a:rPr lang="de-AT" dirty="0" smtClean="0"/>
              <a:t>nos </a:t>
            </a:r>
            <a:r>
              <a:rPr lang="de-AT" dirty="0" err="1" smtClean="0"/>
              <a:t>gusta</a:t>
            </a:r>
            <a:r>
              <a:rPr lang="de-AT" dirty="0" smtClean="0"/>
              <a:t> </a:t>
            </a:r>
            <a:r>
              <a:rPr lang="de-AT" dirty="0" err="1" smtClean="0"/>
              <a:t>discutir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Los </a:t>
            </a:r>
            <a:r>
              <a:rPr lang="de-AT" dirty="0" err="1" smtClean="0"/>
              <a:t>pronombres</a:t>
            </a:r>
            <a:r>
              <a:rPr lang="de-AT" dirty="0" smtClean="0"/>
              <a:t> personales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Rechteck 2"/>
          <p:cNvSpPr/>
          <p:nvPr/>
        </p:nvSpPr>
        <p:spPr>
          <a:xfrm>
            <a:off x="1403267" y="948690"/>
            <a:ext cx="6042552" cy="64633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Tú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Él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ella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usted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</a:p>
          <a:p>
            <a:pPr algn="ctr"/>
            <a:endParaRPr lang="de-DE" sz="2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Nosotros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/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nosotras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Vosotros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/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vosotras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Ellos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/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ellas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/</a:t>
            </a:r>
            <a:r>
              <a:rPr lang="de-DE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ustedes</a:t>
            </a:r>
            <a:r>
              <a:rPr lang="de-DE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  <a:endParaRPr lang="de-DE" sz="5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de-D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En </a:t>
            </a:r>
            <a:r>
              <a:rPr lang="de-AT" dirty="0" err="1" smtClean="0"/>
              <a:t>español</a:t>
            </a:r>
            <a:r>
              <a:rPr lang="de-AT" dirty="0" smtClean="0"/>
              <a:t> </a:t>
            </a:r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tienes</a:t>
            </a:r>
            <a:r>
              <a:rPr lang="de-AT" dirty="0" smtClean="0"/>
              <a:t> </a:t>
            </a:r>
            <a:r>
              <a:rPr lang="de-AT" dirty="0" err="1" smtClean="0"/>
              <a:t>que</a:t>
            </a:r>
            <a:r>
              <a:rPr lang="de-AT" dirty="0" smtClean="0"/>
              <a:t> </a:t>
            </a:r>
            <a:r>
              <a:rPr lang="de-AT" dirty="0" err="1" smtClean="0"/>
              <a:t>poner</a:t>
            </a:r>
            <a:r>
              <a:rPr lang="de-AT" dirty="0" smtClean="0"/>
              <a:t> </a:t>
            </a:r>
            <a:r>
              <a:rPr lang="de-AT" dirty="0" err="1" smtClean="0"/>
              <a:t>un</a:t>
            </a:r>
            <a:r>
              <a:rPr lang="de-AT" dirty="0" smtClean="0"/>
              <a:t> </a:t>
            </a:r>
            <a:r>
              <a:rPr lang="de-AT" dirty="0" err="1" smtClean="0"/>
              <a:t>pronombre</a:t>
            </a:r>
            <a:r>
              <a:rPr lang="de-AT" dirty="0" smtClean="0"/>
              <a:t> personal, </a:t>
            </a:r>
            <a:r>
              <a:rPr lang="de-AT" dirty="0" err="1" smtClean="0"/>
              <a:t>pero</a:t>
            </a:r>
            <a:r>
              <a:rPr lang="de-AT" dirty="0" smtClean="0"/>
              <a:t>  </a:t>
            </a:r>
            <a:r>
              <a:rPr lang="de-AT" dirty="0" err="1" smtClean="0"/>
              <a:t>sí</a:t>
            </a:r>
            <a:r>
              <a:rPr lang="de-AT" dirty="0" smtClean="0"/>
              <a:t> </a:t>
            </a:r>
            <a:r>
              <a:rPr lang="de-AT" dirty="0" err="1" smtClean="0"/>
              <a:t>puedes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1619672" y="1628800"/>
            <a:ext cx="6696744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3200" dirty="0" smtClean="0">
                <a:solidFill>
                  <a:srgbClr val="0070C0"/>
                </a:solidFill>
              </a:rPr>
              <a:t>(</a:t>
            </a:r>
            <a:r>
              <a:rPr lang="de-AT" sz="3200" dirty="0" err="1">
                <a:solidFill>
                  <a:srgbClr val="0070C0"/>
                </a:solidFill>
              </a:rPr>
              <a:t>Y</a:t>
            </a:r>
            <a:r>
              <a:rPr lang="de-AT" sz="3200" dirty="0" err="1" smtClean="0">
                <a:solidFill>
                  <a:srgbClr val="0070C0"/>
                </a:solidFill>
              </a:rPr>
              <a:t>o</a:t>
            </a:r>
            <a:r>
              <a:rPr lang="de-AT" sz="3200" dirty="0" smtClean="0">
                <a:solidFill>
                  <a:srgbClr val="0070C0"/>
                </a:solidFill>
              </a:rPr>
              <a:t>) </a:t>
            </a:r>
            <a:r>
              <a:rPr lang="de-AT" sz="3200" dirty="0" err="1" smtClean="0"/>
              <a:t>me</a:t>
            </a:r>
            <a:r>
              <a:rPr lang="de-AT" sz="3200" dirty="0" smtClean="0"/>
              <a:t> </a:t>
            </a:r>
            <a:r>
              <a:rPr lang="de-AT" sz="3200" dirty="0" err="1" smtClean="0"/>
              <a:t>llamo</a:t>
            </a:r>
            <a:r>
              <a:rPr lang="de-AT" sz="3200" dirty="0" smtClean="0"/>
              <a:t> Casandra Fellner-Groß.</a:t>
            </a:r>
          </a:p>
          <a:p>
            <a:r>
              <a:rPr lang="de-AT" sz="3200" dirty="0" smtClean="0">
                <a:solidFill>
                  <a:srgbClr val="0070C0"/>
                </a:solidFill>
              </a:rPr>
              <a:t>(</a:t>
            </a:r>
            <a:r>
              <a:rPr lang="de-AT" sz="3200" dirty="0" err="1" smtClean="0">
                <a:solidFill>
                  <a:srgbClr val="0070C0"/>
                </a:solidFill>
              </a:rPr>
              <a:t>Tú</a:t>
            </a:r>
            <a:r>
              <a:rPr lang="de-AT" sz="3200" dirty="0" smtClean="0">
                <a:solidFill>
                  <a:srgbClr val="0070C0"/>
                </a:solidFill>
              </a:rPr>
              <a:t>) </a:t>
            </a:r>
            <a:r>
              <a:rPr lang="de-AT" sz="3200" dirty="0" smtClean="0"/>
              <a:t>vives en </a:t>
            </a:r>
            <a:r>
              <a:rPr lang="de-AT" sz="3200" dirty="0" err="1" smtClean="0"/>
              <a:t>una</a:t>
            </a:r>
            <a:r>
              <a:rPr lang="de-AT" sz="3200" dirty="0" smtClean="0"/>
              <a:t> </a:t>
            </a:r>
            <a:r>
              <a:rPr lang="de-AT" sz="3200" dirty="0" err="1" smtClean="0"/>
              <a:t>casa</a:t>
            </a:r>
            <a:r>
              <a:rPr lang="de-AT" sz="3200" dirty="0" smtClean="0"/>
              <a:t> </a:t>
            </a:r>
            <a:r>
              <a:rPr lang="de-AT" sz="3200" dirty="0" err="1" smtClean="0"/>
              <a:t>grande</a:t>
            </a:r>
            <a:r>
              <a:rPr lang="de-AT" sz="3200" dirty="0" smtClean="0"/>
              <a:t>.</a:t>
            </a:r>
          </a:p>
          <a:p>
            <a:r>
              <a:rPr lang="de-AT" sz="3200" dirty="0" smtClean="0">
                <a:solidFill>
                  <a:srgbClr val="0070C0"/>
                </a:solidFill>
              </a:rPr>
              <a:t>(</a:t>
            </a:r>
            <a:r>
              <a:rPr lang="de-AT" sz="3200" dirty="0" err="1" smtClean="0">
                <a:solidFill>
                  <a:srgbClr val="0070C0"/>
                </a:solidFill>
              </a:rPr>
              <a:t>El</a:t>
            </a:r>
            <a:r>
              <a:rPr lang="de-AT" sz="3200" dirty="0" smtClean="0">
                <a:solidFill>
                  <a:srgbClr val="0070C0"/>
                </a:solidFill>
              </a:rPr>
              <a:t>) </a:t>
            </a:r>
            <a:r>
              <a:rPr lang="de-AT" sz="3200" dirty="0" err="1" smtClean="0"/>
              <a:t>trabaja</a:t>
            </a:r>
            <a:r>
              <a:rPr lang="de-AT" sz="3200" dirty="0" smtClean="0"/>
              <a:t> </a:t>
            </a:r>
            <a:r>
              <a:rPr lang="de-AT" sz="3200" dirty="0" err="1" smtClean="0"/>
              <a:t>solamente</a:t>
            </a:r>
            <a:r>
              <a:rPr lang="de-AT" sz="3200" dirty="0" smtClean="0"/>
              <a:t> los </a:t>
            </a:r>
            <a:r>
              <a:rPr lang="de-AT" sz="3200" dirty="0" err="1" smtClean="0"/>
              <a:t>fines</a:t>
            </a:r>
            <a:r>
              <a:rPr lang="de-AT" sz="3200" dirty="0" smtClean="0"/>
              <a:t> de </a:t>
            </a:r>
            <a:r>
              <a:rPr lang="de-AT" sz="3200" dirty="0" err="1" smtClean="0"/>
              <a:t>semana</a:t>
            </a:r>
            <a:endParaRPr lang="de-AT" sz="3200" dirty="0" smtClean="0"/>
          </a:p>
          <a:p>
            <a:r>
              <a:rPr lang="de-AT" sz="3200" dirty="0" smtClean="0">
                <a:solidFill>
                  <a:srgbClr val="0070C0"/>
                </a:solidFill>
              </a:rPr>
              <a:t>(Ella) </a:t>
            </a:r>
            <a:r>
              <a:rPr lang="de-AT" sz="3200" dirty="0" err="1" smtClean="0"/>
              <a:t>baila</a:t>
            </a:r>
            <a:r>
              <a:rPr lang="de-AT" sz="3200" dirty="0" smtClean="0"/>
              <a:t> </a:t>
            </a:r>
            <a:r>
              <a:rPr lang="de-AT" sz="3200" dirty="0" err="1" smtClean="0"/>
              <a:t>todos</a:t>
            </a:r>
            <a:r>
              <a:rPr lang="de-AT" sz="3200" dirty="0" smtClean="0"/>
              <a:t> los </a:t>
            </a:r>
            <a:r>
              <a:rPr lang="de-AT" sz="3200" dirty="0" err="1" smtClean="0"/>
              <a:t>domingos</a:t>
            </a:r>
            <a:endParaRPr lang="de-AT" sz="3200" dirty="0" smtClean="0"/>
          </a:p>
          <a:p>
            <a:r>
              <a:rPr lang="de-AT" sz="3200" dirty="0" smtClean="0">
                <a:solidFill>
                  <a:srgbClr val="0070C0"/>
                </a:solidFill>
              </a:rPr>
              <a:t>(</a:t>
            </a:r>
            <a:r>
              <a:rPr lang="de-AT" sz="3200" dirty="0" err="1" smtClean="0">
                <a:solidFill>
                  <a:srgbClr val="0070C0"/>
                </a:solidFill>
              </a:rPr>
              <a:t>Nosotros</a:t>
            </a:r>
            <a:r>
              <a:rPr lang="de-AT" sz="3200" dirty="0" smtClean="0">
                <a:solidFill>
                  <a:srgbClr val="0070C0"/>
                </a:solidFill>
              </a:rPr>
              <a:t>) </a:t>
            </a:r>
            <a:r>
              <a:rPr lang="de-AT" sz="3200" dirty="0" err="1" smtClean="0"/>
              <a:t>somos</a:t>
            </a:r>
            <a:r>
              <a:rPr lang="de-AT" sz="3200" dirty="0" smtClean="0"/>
              <a:t> los </a:t>
            </a:r>
            <a:r>
              <a:rPr lang="de-AT" sz="3200" dirty="0" err="1" smtClean="0"/>
              <a:t>campeones</a:t>
            </a:r>
            <a:endParaRPr lang="de-AT" sz="3200" dirty="0" smtClean="0"/>
          </a:p>
          <a:p>
            <a:r>
              <a:rPr lang="de-AT" sz="3200" dirty="0" smtClean="0">
                <a:solidFill>
                  <a:srgbClr val="0070C0"/>
                </a:solidFill>
              </a:rPr>
              <a:t>(</a:t>
            </a:r>
            <a:r>
              <a:rPr lang="de-AT" sz="3200" dirty="0" err="1" smtClean="0">
                <a:solidFill>
                  <a:srgbClr val="0070C0"/>
                </a:solidFill>
              </a:rPr>
              <a:t>Vosotras</a:t>
            </a:r>
            <a:r>
              <a:rPr lang="de-AT" sz="3200" dirty="0" smtClean="0">
                <a:solidFill>
                  <a:srgbClr val="0070C0"/>
                </a:solidFill>
              </a:rPr>
              <a:t>) </a:t>
            </a:r>
            <a:r>
              <a:rPr lang="de-AT" sz="3200" dirty="0" err="1" smtClean="0"/>
              <a:t>sois</a:t>
            </a:r>
            <a:r>
              <a:rPr lang="de-AT" sz="3200" dirty="0" smtClean="0"/>
              <a:t> </a:t>
            </a:r>
            <a:r>
              <a:rPr lang="de-AT" sz="3200" dirty="0" err="1" smtClean="0"/>
              <a:t>una</a:t>
            </a:r>
            <a:r>
              <a:rPr lang="de-AT" sz="3200" dirty="0" smtClean="0"/>
              <a:t> </a:t>
            </a:r>
            <a:r>
              <a:rPr lang="de-AT" sz="3200" dirty="0" err="1" smtClean="0"/>
              <a:t>chicas</a:t>
            </a:r>
            <a:r>
              <a:rPr lang="de-AT" sz="3200" dirty="0" smtClean="0"/>
              <a:t> </a:t>
            </a:r>
            <a:r>
              <a:rPr lang="de-AT" sz="3200" dirty="0" err="1" smtClean="0"/>
              <a:t>muy</a:t>
            </a:r>
            <a:r>
              <a:rPr lang="de-AT" sz="3200" dirty="0" smtClean="0"/>
              <a:t> </a:t>
            </a:r>
            <a:r>
              <a:rPr lang="de-AT" sz="3200" dirty="0" err="1" smtClean="0"/>
              <a:t>simpáticas</a:t>
            </a:r>
            <a:r>
              <a:rPr lang="de-AT" sz="3200" dirty="0" smtClean="0"/>
              <a:t>.</a:t>
            </a:r>
          </a:p>
          <a:p>
            <a:r>
              <a:rPr lang="de-AT" sz="3200" dirty="0" smtClean="0">
                <a:solidFill>
                  <a:srgbClr val="0070C0"/>
                </a:solidFill>
              </a:rPr>
              <a:t>(</a:t>
            </a:r>
            <a:r>
              <a:rPr lang="de-AT" sz="3200" dirty="0" err="1" smtClean="0">
                <a:solidFill>
                  <a:srgbClr val="0070C0"/>
                </a:solidFill>
              </a:rPr>
              <a:t>Ustedes</a:t>
            </a:r>
            <a:r>
              <a:rPr lang="de-AT" sz="3200" dirty="0" smtClean="0">
                <a:solidFill>
                  <a:srgbClr val="0070C0"/>
                </a:solidFill>
              </a:rPr>
              <a:t>) </a:t>
            </a:r>
            <a:r>
              <a:rPr lang="de-AT" sz="3200" dirty="0" err="1" smtClean="0"/>
              <a:t>deberían</a:t>
            </a:r>
            <a:r>
              <a:rPr lang="de-AT" sz="3200" dirty="0" smtClean="0"/>
              <a:t> </a:t>
            </a:r>
            <a:r>
              <a:rPr lang="de-AT" sz="3200" dirty="0" err="1" smtClean="0"/>
              <a:t>prestar</a:t>
            </a:r>
            <a:r>
              <a:rPr lang="de-AT" sz="3200" dirty="0" smtClean="0"/>
              <a:t> </a:t>
            </a:r>
            <a:r>
              <a:rPr lang="de-AT" sz="3200" dirty="0" err="1" smtClean="0"/>
              <a:t>atención</a:t>
            </a:r>
            <a:r>
              <a:rPr lang="de-AT" sz="3200" dirty="0" smtClean="0"/>
              <a:t> </a:t>
            </a:r>
            <a:r>
              <a:rPr lang="de-AT" sz="3200" dirty="0" err="1" smtClean="0"/>
              <a:t>siempre</a:t>
            </a:r>
            <a:r>
              <a:rPr lang="de-AT" sz="3200" dirty="0" smtClean="0"/>
              <a:t>.</a:t>
            </a:r>
            <a:endParaRPr lang="de-A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Dativo</a:t>
            </a:r>
            <a:r>
              <a:rPr lang="de-AT" dirty="0" smtClean="0"/>
              <a:t>, </a:t>
            </a:r>
            <a:r>
              <a:rPr lang="de-AT" dirty="0" err="1" smtClean="0"/>
              <a:t>complemento</a:t>
            </a:r>
            <a:r>
              <a:rPr lang="de-AT" dirty="0" smtClean="0"/>
              <a:t> </a:t>
            </a:r>
            <a:r>
              <a:rPr lang="de-AT" dirty="0" err="1" smtClean="0"/>
              <a:t>indirecto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Rechteck 2"/>
          <p:cNvSpPr/>
          <p:nvPr/>
        </p:nvSpPr>
        <p:spPr>
          <a:xfrm>
            <a:off x="1547664" y="1916832"/>
            <a:ext cx="1944000" cy="11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400" b="1" dirty="0" err="1" smtClean="0"/>
              <a:t>me</a:t>
            </a:r>
            <a:endParaRPr lang="de-AT" b="1" dirty="0"/>
          </a:p>
        </p:txBody>
      </p:sp>
      <p:sp>
        <p:nvSpPr>
          <p:cNvPr id="4" name="Rechteck 3"/>
          <p:cNvSpPr/>
          <p:nvPr/>
        </p:nvSpPr>
        <p:spPr>
          <a:xfrm>
            <a:off x="1547664" y="3645024"/>
            <a:ext cx="1944000" cy="11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400" b="1" dirty="0" err="1" smtClean="0"/>
              <a:t>te</a:t>
            </a:r>
            <a:endParaRPr lang="de-AT" b="1" dirty="0"/>
          </a:p>
        </p:txBody>
      </p:sp>
      <p:sp>
        <p:nvSpPr>
          <p:cNvPr id="5" name="Rechteck 4"/>
          <p:cNvSpPr/>
          <p:nvPr/>
        </p:nvSpPr>
        <p:spPr>
          <a:xfrm>
            <a:off x="1547880" y="5373216"/>
            <a:ext cx="1944000" cy="11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>
                <a:solidFill>
                  <a:schemeClr val="tx1"/>
                </a:solidFill>
              </a:rPr>
              <a:t>le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932040" y="1916832"/>
            <a:ext cx="1944000" cy="11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400" b="1" dirty="0" smtClean="0"/>
              <a:t>nos</a:t>
            </a:r>
            <a:endParaRPr lang="de-AT" sz="2400" b="1" dirty="0"/>
          </a:p>
        </p:txBody>
      </p:sp>
      <p:sp>
        <p:nvSpPr>
          <p:cNvPr id="7" name="Rechteck 6"/>
          <p:cNvSpPr/>
          <p:nvPr/>
        </p:nvSpPr>
        <p:spPr>
          <a:xfrm>
            <a:off x="4932040" y="3645024"/>
            <a:ext cx="1944000" cy="11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err="1" smtClean="0">
                <a:solidFill>
                  <a:schemeClr val="tx1"/>
                </a:solidFill>
              </a:rPr>
              <a:t>os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932040" y="5373216"/>
            <a:ext cx="1944000" cy="11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>
                <a:solidFill>
                  <a:schemeClr val="tx1"/>
                </a:solidFill>
              </a:rPr>
              <a:t>les</a:t>
            </a:r>
            <a:endParaRPr lang="de-A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gusta</a:t>
            </a:r>
            <a:r>
              <a:rPr lang="de-AT" dirty="0" smtClean="0"/>
              <a:t>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español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41277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dirty="0" err="1" smtClean="0">
                <a:solidFill>
                  <a:srgbClr val="00B0F0"/>
                </a:solidFill>
              </a:rPr>
              <a:t>Me</a:t>
            </a:r>
            <a:r>
              <a:rPr lang="de-AT" sz="2400" dirty="0" smtClean="0">
                <a:solidFill>
                  <a:srgbClr val="00B0F0"/>
                </a:solidFill>
              </a:rPr>
              <a:t> </a:t>
            </a:r>
            <a:r>
              <a:rPr lang="de-AT" sz="2400" dirty="0" err="1" smtClean="0">
                <a:solidFill>
                  <a:srgbClr val="00B0F0"/>
                </a:solidFill>
              </a:rPr>
              <a:t>gusta</a:t>
            </a:r>
            <a:r>
              <a:rPr lang="de-AT" sz="2400" dirty="0" smtClean="0">
                <a:solidFill>
                  <a:srgbClr val="00B0F0"/>
                </a:solidFill>
              </a:rPr>
              <a:t> </a:t>
            </a:r>
            <a:r>
              <a:rPr lang="de-AT" sz="2400" dirty="0" err="1" smtClean="0">
                <a:solidFill>
                  <a:srgbClr val="00B0F0"/>
                </a:solidFill>
              </a:rPr>
              <a:t>el</a:t>
            </a:r>
            <a:r>
              <a:rPr lang="de-AT" sz="2400" dirty="0" smtClean="0">
                <a:solidFill>
                  <a:srgbClr val="00B0F0"/>
                </a:solidFill>
              </a:rPr>
              <a:t> </a:t>
            </a:r>
            <a:r>
              <a:rPr lang="de-AT" sz="2400" dirty="0" err="1" smtClean="0">
                <a:solidFill>
                  <a:srgbClr val="00B0F0"/>
                </a:solidFill>
              </a:rPr>
              <a:t>español</a:t>
            </a:r>
            <a:r>
              <a:rPr lang="de-AT" sz="2400" dirty="0" smtClean="0">
                <a:solidFill>
                  <a:srgbClr val="00B0F0"/>
                </a:solidFill>
              </a:rPr>
              <a:t>. (</a:t>
            </a:r>
            <a:r>
              <a:rPr lang="de-AT" sz="2400" dirty="0" err="1" smtClean="0">
                <a:solidFill>
                  <a:srgbClr val="00B0F0"/>
                </a:solidFill>
              </a:rPr>
              <a:t>objeto</a:t>
            </a:r>
            <a:r>
              <a:rPr lang="de-AT" sz="2400" dirty="0" smtClean="0">
                <a:solidFill>
                  <a:srgbClr val="00B0F0"/>
                </a:solidFill>
              </a:rPr>
              <a:t> en </a:t>
            </a:r>
            <a:r>
              <a:rPr lang="de-AT" sz="2400" dirty="0" err="1" smtClean="0">
                <a:solidFill>
                  <a:srgbClr val="00B0F0"/>
                </a:solidFill>
              </a:rPr>
              <a:t>singular</a:t>
            </a:r>
            <a:r>
              <a:rPr lang="de-AT" sz="2400" dirty="0" smtClean="0">
                <a:solidFill>
                  <a:srgbClr val="00B0F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AT" sz="2400" dirty="0" err="1" smtClean="0"/>
              <a:t>Me</a:t>
            </a:r>
            <a:r>
              <a:rPr lang="de-AT" sz="2400" dirty="0" smtClean="0"/>
              <a:t> </a:t>
            </a:r>
            <a:r>
              <a:rPr lang="de-AT" sz="2400" dirty="0" err="1" smtClean="0"/>
              <a:t>gustan</a:t>
            </a:r>
            <a:r>
              <a:rPr lang="de-AT" sz="2400" dirty="0" smtClean="0"/>
              <a:t> las </a:t>
            </a:r>
            <a:r>
              <a:rPr lang="de-AT" sz="2400" dirty="0" err="1" smtClean="0"/>
              <a:t>canciones</a:t>
            </a:r>
            <a:r>
              <a:rPr lang="de-AT" sz="2400" dirty="0" smtClean="0"/>
              <a:t> </a:t>
            </a:r>
            <a:r>
              <a:rPr lang="de-AT" sz="2400" dirty="0" err="1" smtClean="0"/>
              <a:t>latinoamericanas</a:t>
            </a:r>
            <a:r>
              <a:rPr lang="de-AT" sz="2400" dirty="0" smtClean="0"/>
              <a:t>. (</a:t>
            </a:r>
            <a:r>
              <a:rPr lang="de-AT" sz="2400" dirty="0" err="1" smtClean="0"/>
              <a:t>objetos</a:t>
            </a:r>
            <a:r>
              <a:rPr lang="de-AT" sz="2400" dirty="0" smtClean="0"/>
              <a:t> en plural)</a:t>
            </a:r>
          </a:p>
          <a:p>
            <a:pPr>
              <a:lnSpc>
                <a:spcPct val="150000"/>
              </a:lnSpc>
            </a:pPr>
            <a:r>
              <a:rPr lang="de-AT" sz="2400" dirty="0" err="1" smtClean="0">
                <a:solidFill>
                  <a:srgbClr val="00B0F0"/>
                </a:solidFill>
              </a:rPr>
              <a:t>Te</a:t>
            </a:r>
            <a:r>
              <a:rPr lang="de-AT" sz="2400" dirty="0" smtClean="0">
                <a:solidFill>
                  <a:srgbClr val="00B0F0"/>
                </a:solidFill>
              </a:rPr>
              <a:t> </a:t>
            </a:r>
            <a:r>
              <a:rPr lang="de-AT" sz="2400" dirty="0" err="1" smtClean="0">
                <a:solidFill>
                  <a:srgbClr val="00B0F0"/>
                </a:solidFill>
              </a:rPr>
              <a:t>gusta</a:t>
            </a:r>
            <a:r>
              <a:rPr lang="de-AT" sz="2400" dirty="0" smtClean="0">
                <a:solidFill>
                  <a:srgbClr val="00B0F0"/>
                </a:solidFill>
              </a:rPr>
              <a:t> la </a:t>
            </a:r>
            <a:r>
              <a:rPr lang="de-AT" sz="2400" dirty="0" err="1" smtClean="0">
                <a:solidFill>
                  <a:srgbClr val="00B0F0"/>
                </a:solidFill>
              </a:rPr>
              <a:t>tortilla</a:t>
            </a:r>
            <a:r>
              <a:rPr lang="de-AT" sz="2400" dirty="0" smtClean="0">
                <a:solidFill>
                  <a:srgbClr val="00B0F0"/>
                </a:solidFill>
              </a:rPr>
              <a:t> </a:t>
            </a:r>
            <a:r>
              <a:rPr lang="de-AT" sz="2400" dirty="0" err="1" smtClean="0">
                <a:solidFill>
                  <a:srgbClr val="00B0F0"/>
                </a:solidFill>
              </a:rPr>
              <a:t>española</a:t>
            </a:r>
            <a:r>
              <a:rPr lang="de-AT" sz="2400" dirty="0" smtClean="0">
                <a:solidFill>
                  <a:srgbClr val="00B0F0"/>
                </a:solidFill>
              </a:rPr>
              <a:t>.  (</a:t>
            </a:r>
            <a:r>
              <a:rPr lang="de-AT" sz="2400" dirty="0" err="1" smtClean="0">
                <a:solidFill>
                  <a:srgbClr val="00B0F0"/>
                </a:solidFill>
              </a:rPr>
              <a:t>objeto</a:t>
            </a:r>
            <a:r>
              <a:rPr lang="de-AT" sz="2400" dirty="0" smtClean="0">
                <a:solidFill>
                  <a:srgbClr val="00B0F0"/>
                </a:solidFill>
              </a:rPr>
              <a:t> en </a:t>
            </a:r>
            <a:r>
              <a:rPr lang="de-AT" sz="2400" dirty="0" err="1" smtClean="0">
                <a:solidFill>
                  <a:srgbClr val="00B0F0"/>
                </a:solidFill>
              </a:rPr>
              <a:t>singular</a:t>
            </a:r>
            <a:r>
              <a:rPr lang="de-AT" sz="2400" dirty="0" smtClean="0">
                <a:solidFill>
                  <a:srgbClr val="00B0F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AT" sz="2400" dirty="0" err="1" smtClean="0"/>
              <a:t>Te</a:t>
            </a:r>
            <a:r>
              <a:rPr lang="de-AT" sz="2400" dirty="0" smtClean="0"/>
              <a:t> </a:t>
            </a:r>
            <a:r>
              <a:rPr lang="de-AT" sz="2400" dirty="0" err="1" smtClean="0"/>
              <a:t>gustan</a:t>
            </a:r>
            <a:r>
              <a:rPr lang="de-AT" sz="2400" dirty="0" smtClean="0"/>
              <a:t> los </a:t>
            </a:r>
            <a:r>
              <a:rPr lang="de-AT" sz="2400" dirty="0" err="1" smtClean="0"/>
              <a:t>platos</a:t>
            </a:r>
            <a:r>
              <a:rPr lang="de-AT" sz="2400" dirty="0" smtClean="0"/>
              <a:t> </a:t>
            </a:r>
            <a:r>
              <a:rPr lang="de-AT" sz="2400" dirty="0" err="1" smtClean="0"/>
              <a:t>vegetarianos</a:t>
            </a:r>
            <a:r>
              <a:rPr lang="de-AT" sz="2400" dirty="0" smtClean="0"/>
              <a:t>. (</a:t>
            </a:r>
            <a:r>
              <a:rPr lang="de-AT" sz="2400" dirty="0" err="1" smtClean="0"/>
              <a:t>objetos</a:t>
            </a:r>
            <a:r>
              <a:rPr lang="de-AT" sz="2400" dirty="0" smtClean="0"/>
              <a:t> en plural)</a:t>
            </a:r>
          </a:p>
          <a:p>
            <a:pPr>
              <a:lnSpc>
                <a:spcPct val="150000"/>
              </a:lnSpc>
            </a:pPr>
            <a:r>
              <a:rPr lang="de-AT" sz="2400" dirty="0" smtClean="0">
                <a:solidFill>
                  <a:srgbClr val="00B0F0"/>
                </a:solidFill>
              </a:rPr>
              <a:t>Le </a:t>
            </a:r>
            <a:r>
              <a:rPr lang="de-AT" sz="2400" dirty="0" err="1" smtClean="0">
                <a:solidFill>
                  <a:srgbClr val="00B0F0"/>
                </a:solidFill>
              </a:rPr>
              <a:t>gusta</a:t>
            </a:r>
            <a:r>
              <a:rPr lang="de-AT" sz="2400" dirty="0" smtClean="0">
                <a:solidFill>
                  <a:srgbClr val="00B0F0"/>
                </a:solidFill>
              </a:rPr>
              <a:t>  </a:t>
            </a:r>
            <a:r>
              <a:rPr lang="de-AT" sz="2400" dirty="0" err="1" smtClean="0">
                <a:solidFill>
                  <a:srgbClr val="00B0F0"/>
                </a:solidFill>
              </a:rPr>
              <a:t>el</a:t>
            </a:r>
            <a:r>
              <a:rPr lang="de-AT" sz="2400" dirty="0" smtClean="0">
                <a:solidFill>
                  <a:srgbClr val="00B0F0"/>
                </a:solidFill>
              </a:rPr>
              <a:t> </a:t>
            </a:r>
            <a:r>
              <a:rPr lang="de-AT" sz="2400" dirty="0" err="1" smtClean="0">
                <a:solidFill>
                  <a:srgbClr val="00B0F0"/>
                </a:solidFill>
              </a:rPr>
              <a:t>tango</a:t>
            </a:r>
            <a:r>
              <a:rPr lang="de-AT" sz="2400" dirty="0" smtClean="0">
                <a:solidFill>
                  <a:srgbClr val="00B0F0"/>
                </a:solidFill>
              </a:rPr>
              <a:t> </a:t>
            </a:r>
            <a:r>
              <a:rPr lang="de-AT" sz="2400" dirty="0" err="1" smtClean="0">
                <a:solidFill>
                  <a:srgbClr val="00B0F0"/>
                </a:solidFill>
              </a:rPr>
              <a:t>argentino</a:t>
            </a:r>
            <a:r>
              <a:rPr lang="de-AT" sz="2400" dirty="0" smtClean="0">
                <a:solidFill>
                  <a:srgbClr val="00B0F0"/>
                </a:solidFill>
              </a:rPr>
              <a:t>. </a:t>
            </a:r>
            <a:r>
              <a:rPr lang="de-AT" sz="2400" dirty="0" smtClean="0">
                <a:solidFill>
                  <a:srgbClr val="00B0F0"/>
                </a:solidFill>
              </a:rPr>
              <a:t>(</a:t>
            </a:r>
            <a:r>
              <a:rPr lang="de-AT" sz="2400" dirty="0" err="1" smtClean="0">
                <a:solidFill>
                  <a:srgbClr val="00B0F0"/>
                </a:solidFill>
              </a:rPr>
              <a:t>objeto</a:t>
            </a:r>
            <a:r>
              <a:rPr lang="de-AT" sz="2400" dirty="0" smtClean="0">
                <a:solidFill>
                  <a:srgbClr val="00B0F0"/>
                </a:solidFill>
              </a:rPr>
              <a:t> en </a:t>
            </a:r>
            <a:r>
              <a:rPr lang="de-AT" sz="2400" dirty="0" err="1" smtClean="0">
                <a:solidFill>
                  <a:srgbClr val="00B0F0"/>
                </a:solidFill>
              </a:rPr>
              <a:t>singular</a:t>
            </a:r>
            <a:r>
              <a:rPr lang="de-AT" sz="2400" dirty="0" smtClean="0">
                <a:solidFill>
                  <a:srgbClr val="00B0F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AT" sz="2400" dirty="0" smtClean="0"/>
              <a:t>Le </a:t>
            </a:r>
            <a:r>
              <a:rPr lang="de-AT" sz="2400" dirty="0" err="1" smtClean="0"/>
              <a:t>gustan</a:t>
            </a:r>
            <a:r>
              <a:rPr lang="de-AT" sz="2400" dirty="0" smtClean="0"/>
              <a:t> las </a:t>
            </a:r>
            <a:r>
              <a:rPr lang="de-AT" sz="2400" dirty="0" err="1" smtClean="0"/>
              <a:t>chicas</a:t>
            </a:r>
            <a:r>
              <a:rPr lang="de-AT" sz="2400" dirty="0" smtClean="0"/>
              <a:t> </a:t>
            </a:r>
            <a:r>
              <a:rPr lang="de-AT" sz="2400" dirty="0" err="1" smtClean="0"/>
              <a:t>deportivas</a:t>
            </a:r>
            <a:r>
              <a:rPr lang="de-AT" sz="2400" dirty="0" smtClean="0"/>
              <a:t>. (</a:t>
            </a:r>
            <a:r>
              <a:rPr lang="de-AT" sz="2400" dirty="0" err="1" smtClean="0"/>
              <a:t>objetos</a:t>
            </a:r>
            <a:r>
              <a:rPr lang="de-AT" sz="2400" dirty="0" smtClean="0"/>
              <a:t> en plural)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7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gusta</a:t>
            </a:r>
            <a:r>
              <a:rPr lang="de-AT" dirty="0" smtClean="0"/>
              <a:t>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español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412776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dirty="0" smtClean="0">
                <a:solidFill>
                  <a:srgbClr val="00B0F0"/>
                </a:solidFill>
              </a:rPr>
              <a:t>Nos </a:t>
            </a:r>
            <a:r>
              <a:rPr lang="de-AT" sz="2400" dirty="0" err="1" smtClean="0">
                <a:solidFill>
                  <a:srgbClr val="00B0F0"/>
                </a:solidFill>
              </a:rPr>
              <a:t>gusta</a:t>
            </a:r>
            <a:r>
              <a:rPr lang="de-AT" sz="2400" dirty="0" smtClean="0">
                <a:solidFill>
                  <a:srgbClr val="00B0F0"/>
                </a:solidFill>
              </a:rPr>
              <a:t> la </a:t>
            </a:r>
            <a:r>
              <a:rPr lang="de-AT" sz="2400" dirty="0" err="1" smtClean="0">
                <a:solidFill>
                  <a:srgbClr val="00B0F0"/>
                </a:solidFill>
              </a:rPr>
              <a:t>profesora</a:t>
            </a:r>
            <a:r>
              <a:rPr lang="de-AT" sz="2400" dirty="0" smtClean="0">
                <a:solidFill>
                  <a:srgbClr val="00B0F0"/>
                </a:solidFill>
              </a:rPr>
              <a:t> de </a:t>
            </a:r>
            <a:r>
              <a:rPr lang="de-AT" sz="2400" dirty="0" err="1" smtClean="0">
                <a:solidFill>
                  <a:srgbClr val="00B0F0"/>
                </a:solidFill>
              </a:rPr>
              <a:t>matemáticas</a:t>
            </a:r>
            <a:r>
              <a:rPr lang="de-AT" sz="2400" dirty="0" smtClean="0">
                <a:solidFill>
                  <a:srgbClr val="00B0F0"/>
                </a:solidFill>
              </a:rPr>
              <a:t>.  („</a:t>
            </a:r>
            <a:r>
              <a:rPr lang="de-AT" sz="2400" dirty="0" err="1" smtClean="0">
                <a:solidFill>
                  <a:srgbClr val="00B0F0"/>
                </a:solidFill>
              </a:rPr>
              <a:t>objeto</a:t>
            </a:r>
            <a:r>
              <a:rPr lang="de-AT" sz="2400" dirty="0" smtClean="0">
                <a:solidFill>
                  <a:srgbClr val="00B0F0"/>
                </a:solidFill>
              </a:rPr>
              <a:t>“ en </a:t>
            </a:r>
            <a:r>
              <a:rPr lang="de-AT" sz="2400" dirty="0" err="1" smtClean="0">
                <a:solidFill>
                  <a:srgbClr val="00B0F0"/>
                </a:solidFill>
              </a:rPr>
              <a:t>singular</a:t>
            </a:r>
            <a:r>
              <a:rPr lang="de-AT" sz="2400" dirty="0" smtClean="0">
                <a:solidFill>
                  <a:srgbClr val="00B0F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AT" sz="2400" dirty="0" smtClean="0"/>
              <a:t>Nos </a:t>
            </a:r>
            <a:r>
              <a:rPr lang="de-AT" sz="2400" dirty="0" err="1" smtClean="0"/>
              <a:t>gustan</a:t>
            </a:r>
            <a:r>
              <a:rPr lang="de-AT" sz="2400" dirty="0" smtClean="0"/>
              <a:t> las </a:t>
            </a:r>
            <a:r>
              <a:rPr lang="de-AT" sz="2400" dirty="0" err="1" smtClean="0"/>
              <a:t>zanahorias</a:t>
            </a:r>
            <a:r>
              <a:rPr lang="de-AT" sz="2400" dirty="0" smtClean="0"/>
              <a:t> </a:t>
            </a:r>
            <a:r>
              <a:rPr lang="de-AT" sz="2400" dirty="0" err="1" smtClean="0"/>
              <a:t>frescas</a:t>
            </a:r>
            <a:r>
              <a:rPr lang="de-AT" sz="2400" dirty="0" smtClean="0"/>
              <a:t>. (</a:t>
            </a:r>
            <a:r>
              <a:rPr lang="de-AT" sz="2400" dirty="0" err="1" smtClean="0"/>
              <a:t>objetos</a:t>
            </a:r>
            <a:r>
              <a:rPr lang="de-AT" sz="2400" dirty="0" smtClean="0"/>
              <a:t> en plural).</a:t>
            </a:r>
          </a:p>
          <a:p>
            <a:pPr>
              <a:lnSpc>
                <a:spcPct val="150000"/>
              </a:lnSpc>
            </a:pPr>
            <a:r>
              <a:rPr lang="de-AT" sz="2400" dirty="0" smtClean="0">
                <a:solidFill>
                  <a:srgbClr val="00B0F0"/>
                </a:solidFill>
              </a:rPr>
              <a:t>Os </a:t>
            </a:r>
            <a:r>
              <a:rPr lang="de-AT" sz="2400" dirty="0" err="1" smtClean="0">
                <a:solidFill>
                  <a:srgbClr val="00B0F0"/>
                </a:solidFill>
              </a:rPr>
              <a:t>gusta</a:t>
            </a:r>
            <a:r>
              <a:rPr lang="de-AT" sz="2400" dirty="0" smtClean="0">
                <a:solidFill>
                  <a:srgbClr val="00B0F0"/>
                </a:solidFill>
              </a:rPr>
              <a:t> la </a:t>
            </a:r>
            <a:r>
              <a:rPr lang="de-AT" sz="2400" dirty="0" err="1" smtClean="0">
                <a:solidFill>
                  <a:srgbClr val="00B0F0"/>
                </a:solidFill>
              </a:rPr>
              <a:t>serie</a:t>
            </a:r>
            <a:r>
              <a:rPr lang="de-AT" sz="2400" dirty="0" smtClean="0">
                <a:solidFill>
                  <a:srgbClr val="00B0F0"/>
                </a:solidFill>
              </a:rPr>
              <a:t>.  (</a:t>
            </a:r>
            <a:r>
              <a:rPr lang="de-AT" sz="2400" dirty="0" err="1" smtClean="0">
                <a:solidFill>
                  <a:srgbClr val="00B0F0"/>
                </a:solidFill>
              </a:rPr>
              <a:t>objeto</a:t>
            </a:r>
            <a:r>
              <a:rPr lang="de-AT" sz="2400" dirty="0" smtClean="0">
                <a:solidFill>
                  <a:srgbClr val="00B0F0"/>
                </a:solidFill>
              </a:rPr>
              <a:t> en </a:t>
            </a:r>
            <a:r>
              <a:rPr lang="de-AT" sz="2400" dirty="0" err="1" smtClean="0">
                <a:solidFill>
                  <a:srgbClr val="00B0F0"/>
                </a:solidFill>
              </a:rPr>
              <a:t>singular</a:t>
            </a:r>
            <a:r>
              <a:rPr lang="de-AT" sz="2400" dirty="0" smtClean="0">
                <a:solidFill>
                  <a:srgbClr val="00B0F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AT" sz="2400" dirty="0" smtClean="0"/>
              <a:t>Os </a:t>
            </a:r>
            <a:r>
              <a:rPr lang="de-AT" sz="2400" dirty="0" err="1" smtClean="0"/>
              <a:t>gustan</a:t>
            </a:r>
            <a:r>
              <a:rPr lang="de-AT" sz="2400" dirty="0" smtClean="0"/>
              <a:t> los </a:t>
            </a:r>
            <a:r>
              <a:rPr lang="de-AT" sz="2400" dirty="0" err="1" smtClean="0"/>
              <a:t>actores</a:t>
            </a:r>
            <a:r>
              <a:rPr lang="de-AT" sz="2400" dirty="0" smtClean="0"/>
              <a:t> </a:t>
            </a:r>
            <a:r>
              <a:rPr lang="de-AT" sz="2400" dirty="0" err="1" smtClean="0"/>
              <a:t>españoles</a:t>
            </a:r>
            <a:r>
              <a:rPr lang="de-AT" sz="2400" dirty="0" smtClean="0"/>
              <a:t>. </a:t>
            </a:r>
            <a:r>
              <a:rPr lang="de-AT" sz="2400" dirty="0" smtClean="0"/>
              <a:t>(</a:t>
            </a:r>
            <a:r>
              <a:rPr lang="de-AT" sz="2400" dirty="0" err="1" smtClean="0"/>
              <a:t>objetos</a:t>
            </a:r>
            <a:r>
              <a:rPr lang="de-AT" sz="2400" dirty="0" smtClean="0"/>
              <a:t> en plural)</a:t>
            </a:r>
          </a:p>
          <a:p>
            <a:pPr>
              <a:lnSpc>
                <a:spcPct val="150000"/>
              </a:lnSpc>
            </a:pPr>
            <a:r>
              <a:rPr lang="de-AT" sz="2400" dirty="0" smtClean="0">
                <a:solidFill>
                  <a:srgbClr val="00B0F0"/>
                </a:solidFill>
              </a:rPr>
              <a:t>Les </a:t>
            </a:r>
            <a:r>
              <a:rPr lang="de-AT" sz="2400" dirty="0" err="1" smtClean="0">
                <a:solidFill>
                  <a:srgbClr val="00B0F0"/>
                </a:solidFill>
              </a:rPr>
              <a:t>gusta</a:t>
            </a:r>
            <a:r>
              <a:rPr lang="de-AT" sz="2400" dirty="0" smtClean="0">
                <a:solidFill>
                  <a:srgbClr val="00B0F0"/>
                </a:solidFill>
              </a:rPr>
              <a:t> la </a:t>
            </a:r>
            <a:r>
              <a:rPr lang="de-AT" sz="2400" dirty="0" err="1" smtClean="0">
                <a:solidFill>
                  <a:srgbClr val="00B0F0"/>
                </a:solidFill>
              </a:rPr>
              <a:t>telenovela</a:t>
            </a:r>
            <a:r>
              <a:rPr lang="de-AT" sz="2400" dirty="0" smtClean="0">
                <a:solidFill>
                  <a:srgbClr val="00B0F0"/>
                </a:solidFill>
              </a:rPr>
              <a:t> </a:t>
            </a:r>
            <a:r>
              <a:rPr lang="de-AT" sz="2400" dirty="0" err="1" smtClean="0">
                <a:solidFill>
                  <a:srgbClr val="00B0F0"/>
                </a:solidFill>
              </a:rPr>
              <a:t>colombiana</a:t>
            </a:r>
            <a:r>
              <a:rPr lang="de-AT" sz="2400" dirty="0" smtClean="0">
                <a:solidFill>
                  <a:srgbClr val="00B0F0"/>
                </a:solidFill>
              </a:rPr>
              <a:t>.  (</a:t>
            </a:r>
            <a:r>
              <a:rPr lang="de-AT" sz="2400" dirty="0" err="1" smtClean="0">
                <a:solidFill>
                  <a:srgbClr val="00B0F0"/>
                </a:solidFill>
              </a:rPr>
              <a:t>objeto</a:t>
            </a:r>
            <a:r>
              <a:rPr lang="de-AT" sz="2400" dirty="0" smtClean="0">
                <a:solidFill>
                  <a:srgbClr val="00B0F0"/>
                </a:solidFill>
              </a:rPr>
              <a:t> en </a:t>
            </a:r>
            <a:r>
              <a:rPr lang="de-AT" sz="2400" dirty="0" err="1" smtClean="0">
                <a:solidFill>
                  <a:srgbClr val="00B0F0"/>
                </a:solidFill>
              </a:rPr>
              <a:t>singular</a:t>
            </a:r>
            <a:r>
              <a:rPr lang="de-AT" sz="2400" dirty="0" smtClean="0">
                <a:solidFill>
                  <a:srgbClr val="00B0F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AT" sz="2400" dirty="0" smtClean="0"/>
              <a:t>Les </a:t>
            </a:r>
            <a:r>
              <a:rPr lang="de-AT" sz="2400" dirty="0" err="1" smtClean="0"/>
              <a:t>gustan</a:t>
            </a:r>
            <a:r>
              <a:rPr lang="de-AT" sz="2400" dirty="0" smtClean="0"/>
              <a:t> los </a:t>
            </a:r>
            <a:r>
              <a:rPr lang="de-AT" sz="2400" dirty="0" err="1" smtClean="0"/>
              <a:t>viajes</a:t>
            </a:r>
            <a:r>
              <a:rPr lang="de-AT" sz="2400" dirty="0" smtClean="0"/>
              <a:t> al </a:t>
            </a:r>
            <a:r>
              <a:rPr lang="de-AT" sz="2400" dirty="0" err="1" smtClean="0"/>
              <a:t>Caribe</a:t>
            </a:r>
            <a:r>
              <a:rPr lang="de-AT" sz="2400" dirty="0" smtClean="0"/>
              <a:t>. (</a:t>
            </a:r>
            <a:r>
              <a:rPr lang="de-AT" sz="2400" dirty="0" err="1" smtClean="0"/>
              <a:t>objetos</a:t>
            </a:r>
            <a:r>
              <a:rPr lang="de-AT" sz="2400" dirty="0" smtClean="0"/>
              <a:t> en plural)</a:t>
            </a:r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dvAuto="7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de-AT" sz="4800" dirty="0" err="1" smtClean="0">
                <a:solidFill>
                  <a:srgbClr val="0070C0"/>
                </a:solidFill>
              </a:rPr>
              <a:t>El</a:t>
            </a:r>
            <a:r>
              <a:rPr lang="de-AT" sz="4800" dirty="0" smtClean="0">
                <a:solidFill>
                  <a:srgbClr val="0070C0"/>
                </a:solidFill>
              </a:rPr>
              <a:t> </a:t>
            </a:r>
            <a:r>
              <a:rPr lang="de-AT" sz="4800" dirty="0" err="1" smtClean="0">
                <a:solidFill>
                  <a:srgbClr val="0070C0"/>
                </a:solidFill>
              </a:rPr>
              <a:t>mismo</a:t>
            </a:r>
            <a:r>
              <a:rPr lang="de-AT" sz="4800" dirty="0" smtClean="0">
                <a:solidFill>
                  <a:srgbClr val="0070C0"/>
                </a:solidFill>
              </a:rPr>
              <a:t> </a:t>
            </a:r>
            <a:r>
              <a:rPr lang="de-AT" sz="4800" dirty="0" err="1" smtClean="0">
                <a:solidFill>
                  <a:srgbClr val="0070C0"/>
                </a:solidFill>
              </a:rPr>
              <a:t>pronombre</a:t>
            </a:r>
            <a:r>
              <a:rPr lang="de-AT" sz="4800" dirty="0" smtClean="0">
                <a:solidFill>
                  <a:srgbClr val="0070C0"/>
                </a:solidFill>
              </a:rPr>
              <a:t> se </a:t>
            </a:r>
            <a:r>
              <a:rPr lang="de-AT" sz="4800" dirty="0" err="1" smtClean="0">
                <a:solidFill>
                  <a:srgbClr val="0070C0"/>
                </a:solidFill>
              </a:rPr>
              <a:t>usa</a:t>
            </a:r>
            <a:r>
              <a:rPr lang="de-AT" sz="4800" dirty="0" smtClean="0">
                <a:solidFill>
                  <a:srgbClr val="0070C0"/>
                </a:solidFill>
              </a:rPr>
              <a:t> </a:t>
            </a:r>
            <a:r>
              <a:rPr lang="de-AT" sz="4800" dirty="0" err="1" smtClean="0">
                <a:solidFill>
                  <a:srgbClr val="0070C0"/>
                </a:solidFill>
              </a:rPr>
              <a:t>con</a:t>
            </a:r>
            <a:r>
              <a:rPr lang="de-AT" sz="4800" dirty="0" smtClean="0">
                <a:solidFill>
                  <a:srgbClr val="0070C0"/>
                </a:solidFill>
              </a:rPr>
              <a:t>…</a:t>
            </a:r>
            <a:endParaRPr lang="de-AT" sz="4800" dirty="0">
              <a:solidFill>
                <a:srgbClr val="0070C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483768" y="2420888"/>
            <a:ext cx="51125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dirty="0" err="1" smtClean="0"/>
              <a:t>Interesar</a:t>
            </a:r>
            <a:endParaRPr lang="de-AT" sz="3200" dirty="0" smtClean="0"/>
          </a:p>
          <a:p>
            <a:r>
              <a:rPr lang="de-AT" sz="3200" dirty="0" err="1" smtClean="0"/>
              <a:t>Molestar</a:t>
            </a:r>
            <a:endParaRPr lang="de-AT" sz="3200" dirty="0" smtClean="0"/>
          </a:p>
          <a:p>
            <a:r>
              <a:rPr lang="de-AT" sz="3200" dirty="0" err="1" smtClean="0"/>
              <a:t>Encantar</a:t>
            </a:r>
            <a:endParaRPr lang="de-AT" sz="3200" dirty="0" smtClean="0"/>
          </a:p>
          <a:p>
            <a:r>
              <a:rPr lang="de-AT" sz="3200" dirty="0" err="1" smtClean="0"/>
              <a:t>P</a:t>
            </a:r>
            <a:r>
              <a:rPr lang="de-AT" sz="3200" dirty="0" err="1" smtClean="0"/>
              <a:t>arecer</a:t>
            </a:r>
            <a:endParaRPr lang="de-AT" sz="3200" dirty="0" smtClean="0"/>
          </a:p>
          <a:p>
            <a:r>
              <a:rPr lang="de-AT" sz="3200" dirty="0" err="1" smtClean="0"/>
              <a:t>Fascinar</a:t>
            </a:r>
            <a:r>
              <a:rPr lang="de-AT" sz="3200" dirty="0" smtClean="0"/>
              <a:t>…..</a:t>
            </a:r>
            <a:endParaRPr lang="de-A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Puedes</a:t>
            </a:r>
            <a:r>
              <a:rPr lang="de-AT" dirty="0" smtClean="0"/>
              <a:t> </a:t>
            </a:r>
            <a:r>
              <a:rPr lang="de-AT" dirty="0" err="1" smtClean="0"/>
              <a:t>usar</a:t>
            </a:r>
            <a:r>
              <a:rPr lang="de-AT" dirty="0" smtClean="0"/>
              <a:t> </a:t>
            </a:r>
            <a:r>
              <a:rPr lang="de-AT" dirty="0" err="1" smtClean="0"/>
              <a:t>también</a:t>
            </a:r>
            <a:r>
              <a:rPr lang="de-AT" dirty="0" smtClean="0"/>
              <a:t>…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1691680" y="1988840"/>
            <a:ext cx="5616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200" dirty="0" smtClean="0"/>
              <a:t>(A </a:t>
            </a:r>
            <a:r>
              <a:rPr lang="de-AT" sz="3200" dirty="0" err="1" smtClean="0"/>
              <a:t>mí</a:t>
            </a:r>
            <a:r>
              <a:rPr lang="de-AT" sz="3200" dirty="0" smtClean="0"/>
              <a:t>) </a:t>
            </a:r>
            <a:r>
              <a:rPr lang="de-AT" sz="3200" dirty="0" err="1" smtClean="0">
                <a:solidFill>
                  <a:srgbClr val="0070C0"/>
                </a:solidFill>
              </a:rPr>
              <a:t>me</a:t>
            </a:r>
            <a:r>
              <a:rPr lang="de-AT" sz="3200" dirty="0" smtClean="0"/>
              <a:t> </a:t>
            </a:r>
            <a:r>
              <a:rPr lang="de-AT" sz="3200" dirty="0" err="1" smtClean="0"/>
              <a:t>gusta</a:t>
            </a:r>
            <a:r>
              <a:rPr lang="de-AT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e-AT" sz="3200" dirty="0" smtClean="0"/>
              <a:t>(A </a:t>
            </a:r>
            <a:r>
              <a:rPr lang="de-AT" sz="3200" dirty="0" err="1" smtClean="0"/>
              <a:t>tí</a:t>
            </a:r>
            <a:r>
              <a:rPr lang="de-AT" sz="3200" dirty="0" smtClean="0"/>
              <a:t>)</a:t>
            </a:r>
            <a:r>
              <a:rPr lang="de-AT" sz="3200" dirty="0" smtClean="0">
                <a:solidFill>
                  <a:srgbClr val="0070C0"/>
                </a:solidFill>
              </a:rPr>
              <a:t> </a:t>
            </a:r>
            <a:r>
              <a:rPr lang="de-AT" sz="3200" dirty="0" err="1" smtClean="0">
                <a:solidFill>
                  <a:srgbClr val="0070C0"/>
                </a:solidFill>
              </a:rPr>
              <a:t>te</a:t>
            </a:r>
            <a:r>
              <a:rPr lang="de-AT" sz="3200" dirty="0" smtClean="0">
                <a:solidFill>
                  <a:srgbClr val="0070C0"/>
                </a:solidFill>
              </a:rPr>
              <a:t> </a:t>
            </a:r>
            <a:r>
              <a:rPr lang="de-AT" sz="3200" dirty="0" err="1" smtClean="0"/>
              <a:t>encanta</a:t>
            </a:r>
            <a:r>
              <a:rPr lang="de-AT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e-AT" sz="3200" dirty="0" smtClean="0"/>
              <a:t>(A </a:t>
            </a:r>
            <a:r>
              <a:rPr lang="de-AT" sz="3200" dirty="0" err="1" smtClean="0"/>
              <a:t>ella</a:t>
            </a:r>
            <a:r>
              <a:rPr lang="de-AT" sz="3200" dirty="0" smtClean="0"/>
              <a:t>) </a:t>
            </a:r>
            <a:r>
              <a:rPr lang="de-AT" sz="3200" dirty="0" smtClean="0">
                <a:solidFill>
                  <a:srgbClr val="0070C0"/>
                </a:solidFill>
              </a:rPr>
              <a:t>le</a:t>
            </a:r>
            <a:r>
              <a:rPr lang="de-AT" sz="3200" dirty="0" smtClean="0"/>
              <a:t> </a:t>
            </a:r>
            <a:r>
              <a:rPr lang="de-AT" sz="3200" dirty="0" err="1" smtClean="0"/>
              <a:t>fascina</a:t>
            </a:r>
            <a:r>
              <a:rPr lang="de-AT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e-AT" sz="3200" dirty="0" smtClean="0"/>
              <a:t>(A </a:t>
            </a:r>
            <a:r>
              <a:rPr lang="de-AT" sz="3200" dirty="0" err="1" smtClean="0"/>
              <a:t>nosotras</a:t>
            </a:r>
            <a:r>
              <a:rPr lang="de-AT" sz="3200" dirty="0" smtClean="0"/>
              <a:t>) </a:t>
            </a:r>
            <a:r>
              <a:rPr lang="de-AT" sz="3200" dirty="0" smtClean="0">
                <a:solidFill>
                  <a:srgbClr val="0070C0"/>
                </a:solidFill>
              </a:rPr>
              <a:t>nos</a:t>
            </a:r>
            <a:r>
              <a:rPr lang="de-AT" sz="3200" dirty="0" smtClean="0"/>
              <a:t>  </a:t>
            </a:r>
            <a:r>
              <a:rPr lang="de-AT" sz="3200" dirty="0" err="1" smtClean="0"/>
              <a:t>enoja</a:t>
            </a:r>
            <a:r>
              <a:rPr lang="de-AT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e-AT" sz="3200" dirty="0" smtClean="0"/>
              <a:t>(A </a:t>
            </a:r>
            <a:r>
              <a:rPr lang="de-AT" sz="3200" dirty="0" err="1" smtClean="0"/>
              <a:t>vosotras</a:t>
            </a:r>
            <a:r>
              <a:rPr lang="de-AT" sz="3200" dirty="0" smtClean="0"/>
              <a:t>) </a:t>
            </a:r>
            <a:r>
              <a:rPr lang="de-AT" sz="3200" dirty="0" err="1" smtClean="0">
                <a:solidFill>
                  <a:srgbClr val="0070C0"/>
                </a:solidFill>
              </a:rPr>
              <a:t>os</a:t>
            </a:r>
            <a:r>
              <a:rPr lang="de-AT" sz="3200" dirty="0" smtClean="0"/>
              <a:t> </a:t>
            </a:r>
            <a:r>
              <a:rPr lang="de-AT" sz="3200" dirty="0" err="1" smtClean="0"/>
              <a:t>molesta</a:t>
            </a:r>
            <a:r>
              <a:rPr lang="de-AT" sz="3200" dirty="0" smtClean="0"/>
              <a:t> </a:t>
            </a:r>
            <a:r>
              <a:rPr lang="de-AT" sz="3200" dirty="0" err="1" smtClean="0"/>
              <a:t>mucho</a:t>
            </a:r>
            <a:r>
              <a:rPr lang="de-AT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e-AT" sz="3200" dirty="0" smtClean="0"/>
              <a:t>(A </a:t>
            </a:r>
            <a:r>
              <a:rPr lang="de-AT" sz="3200" dirty="0" err="1" smtClean="0"/>
              <a:t>ustedes</a:t>
            </a:r>
            <a:r>
              <a:rPr lang="de-AT" sz="3200" dirty="0" smtClean="0"/>
              <a:t>) </a:t>
            </a:r>
            <a:r>
              <a:rPr lang="de-AT" sz="3200" dirty="0" smtClean="0">
                <a:solidFill>
                  <a:srgbClr val="0070C0"/>
                </a:solidFill>
              </a:rPr>
              <a:t>les</a:t>
            </a:r>
            <a:r>
              <a:rPr lang="de-AT" sz="3200" dirty="0" smtClean="0"/>
              <a:t> </a:t>
            </a:r>
            <a:r>
              <a:rPr lang="de-AT" sz="3200" dirty="0" err="1" smtClean="0"/>
              <a:t>preocupa</a:t>
            </a:r>
            <a:r>
              <a:rPr lang="de-AT" sz="3200" dirty="0" smtClean="0"/>
              <a:t> </a:t>
            </a:r>
            <a:r>
              <a:rPr lang="de-AT" sz="3200" dirty="0" err="1" smtClean="0"/>
              <a:t>nada</a:t>
            </a:r>
            <a:r>
              <a:rPr lang="de-AT" sz="3200" dirty="0" smtClean="0"/>
              <a:t>.</a:t>
            </a:r>
            <a:endParaRPr lang="de-A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acusativo</a:t>
            </a:r>
            <a:r>
              <a:rPr lang="de-AT" dirty="0" smtClean="0"/>
              <a:t>,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complemento</a:t>
            </a:r>
            <a:r>
              <a:rPr lang="de-AT" dirty="0" smtClean="0"/>
              <a:t> </a:t>
            </a:r>
            <a:r>
              <a:rPr lang="de-AT" dirty="0" err="1" smtClean="0"/>
              <a:t>directo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10" name="Ellipse 9"/>
          <p:cNvSpPr/>
          <p:nvPr/>
        </p:nvSpPr>
        <p:spPr>
          <a:xfrm>
            <a:off x="3347864" y="2132856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err="1" smtClean="0"/>
              <a:t>me</a:t>
            </a:r>
            <a:endParaRPr lang="de-AT" sz="2400" b="1" dirty="0"/>
          </a:p>
        </p:txBody>
      </p:sp>
      <p:sp>
        <p:nvSpPr>
          <p:cNvPr id="11" name="Ellipse 10"/>
          <p:cNvSpPr/>
          <p:nvPr/>
        </p:nvSpPr>
        <p:spPr>
          <a:xfrm>
            <a:off x="3347864" y="315182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err="1"/>
              <a:t>t</a:t>
            </a:r>
            <a:r>
              <a:rPr lang="de-AT" sz="2400" b="1" dirty="0" err="1" smtClean="0"/>
              <a:t>e</a:t>
            </a:r>
            <a:endParaRPr lang="de-AT" sz="2400" b="1" dirty="0"/>
          </a:p>
        </p:txBody>
      </p:sp>
      <p:sp>
        <p:nvSpPr>
          <p:cNvPr id="12" name="Ellipse 11"/>
          <p:cNvSpPr/>
          <p:nvPr/>
        </p:nvSpPr>
        <p:spPr>
          <a:xfrm>
            <a:off x="3347864" y="4170784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/>
              <a:t>l</a:t>
            </a:r>
            <a:r>
              <a:rPr lang="de-AT" sz="2400" b="1" dirty="0" smtClean="0"/>
              <a:t>a </a:t>
            </a:r>
            <a:r>
              <a:rPr lang="de-AT" sz="2400" b="1" dirty="0" err="1" smtClean="0"/>
              <a:t>lo</a:t>
            </a:r>
            <a:endParaRPr lang="de-AT" sz="2400" b="1" dirty="0"/>
          </a:p>
        </p:txBody>
      </p:sp>
      <p:sp>
        <p:nvSpPr>
          <p:cNvPr id="13" name="Ellipse 12"/>
          <p:cNvSpPr/>
          <p:nvPr/>
        </p:nvSpPr>
        <p:spPr>
          <a:xfrm>
            <a:off x="4572000" y="2132856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/>
              <a:t>nos</a:t>
            </a:r>
            <a:endParaRPr lang="de-AT" sz="2400" b="1" dirty="0"/>
          </a:p>
        </p:txBody>
      </p:sp>
      <p:sp>
        <p:nvSpPr>
          <p:cNvPr id="14" name="Ellipse 13"/>
          <p:cNvSpPr/>
          <p:nvPr/>
        </p:nvSpPr>
        <p:spPr>
          <a:xfrm>
            <a:off x="4572000" y="3140968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err="1" smtClean="0"/>
              <a:t>os</a:t>
            </a:r>
            <a:endParaRPr lang="de-AT" sz="2400" b="1" dirty="0"/>
          </a:p>
        </p:txBody>
      </p:sp>
      <p:sp>
        <p:nvSpPr>
          <p:cNvPr id="15" name="Ellipse 14"/>
          <p:cNvSpPr/>
          <p:nvPr/>
        </p:nvSpPr>
        <p:spPr>
          <a:xfrm>
            <a:off x="4572000" y="414908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/>
              <a:t>las</a:t>
            </a:r>
            <a:r>
              <a:rPr lang="de-AT" sz="2400" b="1" dirty="0" smtClean="0"/>
              <a:t> los</a:t>
            </a:r>
            <a:endParaRPr lang="de-A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Bildschirmpräsentation (4:3)</PresentationFormat>
  <Paragraphs>131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Larissa-Design</vt:lpstr>
      <vt:lpstr>Los pronombres en español</vt:lpstr>
      <vt:lpstr>Los pronombres personales </vt:lpstr>
      <vt:lpstr>En español no tienes que poner un pronombre personal, pero  sí puedes</vt:lpstr>
      <vt:lpstr>Dativo, complemento indirecto </vt:lpstr>
      <vt:lpstr>Me gusta el español </vt:lpstr>
      <vt:lpstr>Me gusta el español </vt:lpstr>
      <vt:lpstr>El mismo pronombre se usa con…</vt:lpstr>
      <vt:lpstr>Puedes usar también…</vt:lpstr>
      <vt:lpstr>El acusativo, el complemento directo</vt:lpstr>
      <vt:lpstr>El acustativo</vt:lpstr>
      <vt:lpstr>Pronombre reflexivo</vt:lpstr>
      <vt:lpstr>Normalmente se escribe el pronombre (reflexivo) delante del verbo, pero…</vt:lpstr>
      <vt:lpstr>Pronombres posesivos</vt:lpstr>
      <vt:lpstr>El pronombre sin el sujeto: </vt:lpstr>
      <vt:lpstr>Pronombres con preposiciones como a, de, por,…</vt:lpstr>
      <vt:lpstr>Conmigo, contigo, consigo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pronombres en español</dc:title>
  <dc:creator>Casandra Fellner-Gross</dc:creator>
  <cp:lastModifiedBy>Casandra Fellner-Gross</cp:lastModifiedBy>
  <cp:revision>9</cp:revision>
  <dcterms:created xsi:type="dcterms:W3CDTF">2017-01-13T09:02:31Z</dcterms:created>
  <dcterms:modified xsi:type="dcterms:W3CDTF">2017-01-22T17:26:06Z</dcterms:modified>
</cp:coreProperties>
</file>